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12877" r:id="rId3"/>
    <p:sldId id="12878" r:id="rId4"/>
    <p:sldId id="269" r:id="rId5"/>
    <p:sldId id="291" r:id="rId6"/>
    <p:sldId id="305" r:id="rId7"/>
    <p:sldId id="12879" r:id="rId8"/>
    <p:sldId id="12862" r:id="rId9"/>
    <p:sldId id="12883" r:id="rId10"/>
    <p:sldId id="12887" r:id="rId11"/>
    <p:sldId id="12885" r:id="rId12"/>
    <p:sldId id="12884" r:id="rId13"/>
    <p:sldId id="12880" r:id="rId14"/>
    <p:sldId id="12888" r:id="rId15"/>
    <p:sldId id="12889" r:id="rId16"/>
    <p:sldId id="12870" r:id="rId17"/>
    <p:sldId id="279" r:id="rId18"/>
    <p:sldId id="264" r:id="rId19"/>
    <p:sldId id="299" r:id="rId20"/>
    <p:sldId id="12874" r:id="rId21"/>
    <p:sldId id="12881" r:id="rId22"/>
    <p:sldId id="12890" r:id="rId23"/>
    <p:sldId id="12891" r:id="rId24"/>
    <p:sldId id="12886" r:id="rId25"/>
    <p:sldId id="307" r:id="rId26"/>
    <p:sldId id="12892" r:id="rId27"/>
    <p:sldId id="12893" r:id="rId28"/>
    <p:sldId id="12882"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9032" autoAdjust="0"/>
  </p:normalViewPr>
  <p:slideViewPr>
    <p:cSldViewPr snapToGrid="0" showGuides="1">
      <p:cViewPr varScale="1">
        <p:scale>
          <a:sx n="73" d="100"/>
          <a:sy n="73" d="100"/>
        </p:scale>
        <p:origin x="1224" y="67"/>
      </p:cViewPr>
      <p:guideLst>
        <p:guide orient="horz" pos="2183"/>
        <p:guide pos="3840"/>
      </p:guideLst>
    </p:cSldViewPr>
  </p:slideViewPr>
  <p:notesTextViewPr>
    <p:cViewPr>
      <p:scale>
        <a:sx n="66" d="100"/>
        <a:sy n="66" d="100"/>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9A305-28F1-44B1-B5FE-293FFA27FA0D}" type="datetimeFigureOut">
              <a:rPr lang="zh-CN" altLang="en-US" smtClean="0"/>
              <a:t>2024/10/31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E97EF-5685-40E1-AEAA-84041410730A}" type="slidenum">
              <a:rPr lang="zh-CN" altLang="en-US" smtClean="0"/>
              <a:t>‹#›</a:t>
            </a:fld>
            <a:endParaRPr lang="zh-CN" altLang="en-US"/>
          </a:p>
        </p:txBody>
      </p:sp>
    </p:spTree>
    <p:extLst>
      <p:ext uri="{BB962C8B-B14F-4D97-AF65-F5344CB8AC3E}">
        <p14:creationId xmlns:p14="http://schemas.microsoft.com/office/powerpoint/2010/main" val="1731351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Lời</a:t>
            </a:r>
            <a:r>
              <a:rPr lang="en-US" dirty="0"/>
              <a:t> </a:t>
            </a:r>
            <a:r>
              <a:rPr lang="en-US" dirty="0" err="1"/>
              <a:t>đầu</a:t>
            </a:r>
            <a:r>
              <a:rPr lang="en-US" dirty="0"/>
              <a:t> </a:t>
            </a:r>
            <a:r>
              <a:rPr lang="en-US" dirty="0" err="1"/>
              <a:t>tiên</a:t>
            </a:r>
            <a:r>
              <a:rPr lang="en-US" dirty="0"/>
              <a:t> . E </a:t>
            </a:r>
            <a:r>
              <a:rPr lang="en-US" dirty="0" err="1"/>
              <a:t>xin</a:t>
            </a:r>
            <a:r>
              <a:rPr lang="en-US" dirty="0"/>
              <a:t> </a:t>
            </a:r>
            <a:r>
              <a:rPr lang="en-US" dirty="0" err="1"/>
              <a:t>gửi</a:t>
            </a:r>
            <a:r>
              <a:rPr lang="en-US" dirty="0"/>
              <a:t> </a:t>
            </a:r>
            <a:r>
              <a:rPr lang="en-US" dirty="0" err="1"/>
              <a:t>lời</a:t>
            </a:r>
            <a:r>
              <a:rPr lang="en-US" dirty="0"/>
              <a:t> </a:t>
            </a:r>
            <a:r>
              <a:rPr lang="en-US" dirty="0" err="1"/>
              <a:t>chào</a:t>
            </a:r>
            <a:r>
              <a:rPr lang="en-US" dirty="0"/>
              <a:t> </a:t>
            </a:r>
            <a:r>
              <a:rPr lang="en-US" dirty="0" err="1"/>
              <a:t>đến</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endParaRPr lang="en-US" dirty="0"/>
          </a:p>
          <a:p>
            <a:r>
              <a:rPr lang="en-US" dirty="0"/>
              <a:t>E </a:t>
            </a:r>
            <a:r>
              <a:rPr lang="en-US" dirty="0" err="1"/>
              <a:t>là</a:t>
            </a:r>
            <a:r>
              <a:rPr lang="en-US" dirty="0"/>
              <a:t> Duy </a:t>
            </a:r>
            <a:r>
              <a:rPr lang="en-US" dirty="0" err="1"/>
              <a:t>sau</a:t>
            </a:r>
            <a:r>
              <a:rPr lang="en-US" dirty="0"/>
              <a:t> </a:t>
            </a:r>
            <a:r>
              <a:rPr lang="en-US" dirty="0" err="1"/>
              <a:t>đây</a:t>
            </a:r>
            <a:r>
              <a:rPr lang="en-US" dirty="0"/>
              <a:t> </a:t>
            </a:r>
            <a:r>
              <a:rPr lang="en-US" dirty="0" err="1"/>
              <a:t>xin</a:t>
            </a:r>
            <a:r>
              <a:rPr lang="en-US" dirty="0"/>
              <a:t> </a:t>
            </a:r>
            <a:r>
              <a:rPr lang="en-US" dirty="0" err="1"/>
              <a:t>đại</a:t>
            </a:r>
            <a:r>
              <a:rPr lang="en-US" dirty="0"/>
              <a:t> </a:t>
            </a:r>
            <a:r>
              <a:rPr lang="en-US" dirty="0" err="1"/>
              <a:t>diện</a:t>
            </a:r>
            <a:r>
              <a:rPr lang="en-US" dirty="0"/>
              <a:t> </a:t>
            </a:r>
            <a:r>
              <a:rPr lang="en-US" dirty="0" err="1"/>
              <a:t>cho</a:t>
            </a:r>
            <a:r>
              <a:rPr lang="en-US" dirty="0"/>
              <a:t> </a:t>
            </a:r>
            <a:r>
              <a:rPr lang="en-US" dirty="0" err="1"/>
              <a:t>nhóm</a:t>
            </a:r>
            <a:r>
              <a:rPr lang="en-US" dirty="0"/>
              <a:t> 5 </a:t>
            </a:r>
            <a:r>
              <a:rPr lang="en-US" dirty="0" err="1"/>
              <a:t>thuyết</a:t>
            </a:r>
            <a:r>
              <a:rPr lang="en-US" dirty="0"/>
              <a:t> </a:t>
            </a:r>
            <a:r>
              <a:rPr lang="en-US" dirty="0" err="1"/>
              <a:t>trình</a:t>
            </a:r>
            <a:r>
              <a:rPr lang="en-US" dirty="0"/>
              <a:t> </a:t>
            </a:r>
            <a:r>
              <a:rPr lang="en-US" dirty="0" err="1"/>
              <a:t>về</a:t>
            </a:r>
            <a:r>
              <a:rPr lang="en-US" dirty="0"/>
              <a:t> </a:t>
            </a:r>
            <a:r>
              <a:rPr lang="en-US" dirty="0" err="1"/>
              <a:t>bài</a:t>
            </a:r>
            <a:r>
              <a:rPr lang="en-US" dirty="0"/>
              <a:t> </a:t>
            </a:r>
            <a:r>
              <a:rPr lang="en-US" dirty="0" err="1"/>
              <a:t>báo</a:t>
            </a:r>
            <a:r>
              <a:rPr lang="en-US" dirty="0"/>
              <a:t> name </a:t>
            </a:r>
            <a:r>
              <a:rPr lang="en-US" dirty="0" err="1"/>
              <a:t>entti</a:t>
            </a:r>
            <a:r>
              <a:rPr lang="en-US" dirty="0"/>
              <a:t> recognition in tweets</a:t>
            </a:r>
          </a:p>
        </p:txBody>
      </p:sp>
      <p:sp>
        <p:nvSpPr>
          <p:cNvPr id="4" name="Slide Number Placeholder 3"/>
          <p:cNvSpPr>
            <a:spLocks noGrp="1"/>
          </p:cNvSpPr>
          <p:nvPr>
            <p:ph type="sldNum" sz="quarter" idx="5"/>
          </p:nvPr>
        </p:nvSpPr>
        <p:spPr/>
        <p:txBody>
          <a:bodyPr/>
          <a:lstStyle/>
          <a:p>
            <a:fld id="{306E97EF-5685-40E1-AEAA-84041410730A}" type="slidenum">
              <a:rPr lang="zh-CN" altLang="en-US" smtClean="0"/>
              <a:t>1</a:t>
            </a:fld>
            <a:endParaRPr lang="zh-CN" altLang="en-US"/>
          </a:p>
        </p:txBody>
      </p:sp>
    </p:spTree>
    <p:extLst>
      <p:ext uri="{BB962C8B-B14F-4D97-AF65-F5344CB8AC3E}">
        <p14:creationId xmlns:p14="http://schemas.microsoft.com/office/powerpoint/2010/main" val="2958585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Bài</a:t>
            </a:r>
            <a:r>
              <a:rPr lang="en-US" dirty="0"/>
              <a:t> </a:t>
            </a:r>
            <a:r>
              <a:rPr lang="en-US" dirty="0" err="1"/>
              <a:t>báo</a:t>
            </a:r>
            <a:r>
              <a:rPr lang="en-US" dirty="0"/>
              <a:t> </a:t>
            </a:r>
            <a:r>
              <a:rPr lang="en-US" dirty="0" err="1"/>
              <a:t>của</a:t>
            </a:r>
            <a:r>
              <a:rPr lang="en-US" dirty="0"/>
              <a:t> </a:t>
            </a:r>
            <a:r>
              <a:rPr lang="en-US" dirty="0" err="1"/>
              <a:t>chúng</a:t>
            </a:r>
            <a:r>
              <a:rPr lang="en-US" dirty="0"/>
              <a:t> e </a:t>
            </a:r>
            <a:r>
              <a:rPr lang="en-US" dirty="0" err="1"/>
              <a:t>được</a:t>
            </a:r>
            <a:r>
              <a:rPr lang="en-US" dirty="0"/>
              <a:t> chia </a:t>
            </a:r>
            <a:r>
              <a:rPr lang="en-US" dirty="0" err="1"/>
              <a:t>làm</a:t>
            </a:r>
            <a:r>
              <a:rPr lang="en-US" dirty="0"/>
              <a:t> 3 </a:t>
            </a:r>
            <a:r>
              <a:rPr lang="en-US" dirty="0" err="1"/>
              <a:t>phần</a:t>
            </a:r>
            <a:r>
              <a:rPr lang="en-US" dirty="0"/>
              <a:t> </a:t>
            </a:r>
            <a:r>
              <a:rPr lang="en-US" dirty="0" err="1"/>
              <a:t>chính</a:t>
            </a:r>
            <a:r>
              <a:rPr lang="en-US" dirty="0"/>
              <a:t> : </a:t>
            </a:r>
          </a:p>
          <a:p>
            <a:r>
              <a:rPr lang="en-US" dirty="0" err="1"/>
              <a:t>Phần</a:t>
            </a:r>
            <a:r>
              <a:rPr lang="en-US" dirty="0"/>
              <a:t> 1 </a:t>
            </a:r>
            <a:r>
              <a:rPr lang="en-US" dirty="0" err="1"/>
              <a:t>giới</a:t>
            </a:r>
            <a:r>
              <a:rPr lang="en-US" dirty="0"/>
              <a:t> </a:t>
            </a:r>
            <a:r>
              <a:rPr lang="en-US" dirty="0" err="1"/>
              <a:t>thiệu</a:t>
            </a:r>
            <a:r>
              <a:rPr lang="en-US" dirty="0"/>
              <a:t> </a:t>
            </a:r>
            <a:r>
              <a:rPr lang="en-US" dirty="0" err="1"/>
              <a:t>về</a:t>
            </a:r>
            <a:r>
              <a:rPr lang="en-US" dirty="0"/>
              <a:t> </a:t>
            </a:r>
            <a:r>
              <a:rPr lang="en-US" dirty="0" err="1"/>
              <a:t>ner</a:t>
            </a:r>
            <a:r>
              <a:rPr lang="en-US" dirty="0"/>
              <a:t> </a:t>
            </a:r>
            <a:r>
              <a:rPr lang="en-US" dirty="0" err="1"/>
              <a:t>và</a:t>
            </a:r>
            <a:r>
              <a:rPr lang="en-US" dirty="0"/>
              <a:t> </a:t>
            </a:r>
            <a:r>
              <a:rPr lang="en-US" dirty="0" err="1"/>
              <a:t>các</a:t>
            </a:r>
            <a:r>
              <a:rPr lang="en-US" dirty="0"/>
              <a:t> </a:t>
            </a:r>
            <a:r>
              <a:rPr lang="en-US" dirty="0" err="1"/>
              <a:t>khó</a:t>
            </a:r>
            <a:r>
              <a:rPr lang="en-US" dirty="0"/>
              <a:t> khan </a:t>
            </a:r>
            <a:r>
              <a:rPr lang="en-US" dirty="0" err="1"/>
              <a:t>khi</a:t>
            </a:r>
            <a:r>
              <a:rPr lang="en-US" dirty="0"/>
              <a:t> </a:t>
            </a:r>
            <a:r>
              <a:rPr lang="en-US" dirty="0" err="1"/>
              <a:t>ứng</a:t>
            </a:r>
            <a:r>
              <a:rPr lang="en-US" dirty="0"/>
              <a:t> </a:t>
            </a:r>
            <a:r>
              <a:rPr lang="en-US" dirty="0" err="1"/>
              <a:t>dụng</a:t>
            </a:r>
            <a:r>
              <a:rPr lang="en-US" dirty="0"/>
              <a:t> </a:t>
            </a:r>
            <a:r>
              <a:rPr lang="en-US" dirty="0" err="1"/>
              <a:t>để</a:t>
            </a:r>
            <a:r>
              <a:rPr lang="en-US" dirty="0"/>
              <a:t> </a:t>
            </a:r>
            <a:r>
              <a:rPr lang="en-US" dirty="0" err="1"/>
              <a:t>nhận</a:t>
            </a:r>
            <a:r>
              <a:rPr lang="en-US" dirty="0"/>
              <a:t> </a:t>
            </a:r>
            <a:r>
              <a:rPr lang="en-US" dirty="0" err="1"/>
              <a:t>diện</a:t>
            </a:r>
            <a:r>
              <a:rPr lang="en-US" dirty="0"/>
              <a:t> </a:t>
            </a:r>
            <a:r>
              <a:rPr lang="en-US" dirty="0" err="1"/>
              <a:t>thực</a:t>
            </a:r>
            <a:r>
              <a:rPr lang="en-US" dirty="0"/>
              <a:t> </a:t>
            </a:r>
            <a:r>
              <a:rPr lang="en-US" dirty="0" err="1"/>
              <a:t>thể</a:t>
            </a:r>
            <a:r>
              <a:rPr lang="en-US" dirty="0"/>
              <a:t> </a:t>
            </a:r>
            <a:r>
              <a:rPr lang="en-US" dirty="0" err="1"/>
              <a:t>trong</a:t>
            </a:r>
            <a:r>
              <a:rPr lang="en-US" dirty="0"/>
              <a:t> tweet</a:t>
            </a:r>
          </a:p>
          <a:p>
            <a:r>
              <a:rPr lang="en-US" dirty="0" err="1"/>
              <a:t>Phần</a:t>
            </a:r>
            <a:r>
              <a:rPr lang="en-US" dirty="0"/>
              <a:t> 2 </a:t>
            </a:r>
            <a:r>
              <a:rPr lang="en-US" dirty="0" err="1"/>
              <a:t>các</a:t>
            </a:r>
            <a:r>
              <a:rPr lang="en-US" dirty="0"/>
              <a:t> </a:t>
            </a:r>
            <a:r>
              <a:rPr lang="en-US" dirty="0" err="1"/>
              <a:t>phương</a:t>
            </a:r>
            <a:r>
              <a:rPr lang="en-US" dirty="0"/>
              <a:t> </a:t>
            </a:r>
            <a:r>
              <a:rPr lang="en-US" dirty="0" err="1"/>
              <a:t>pháp</a:t>
            </a:r>
            <a:r>
              <a:rPr lang="en-US" dirty="0"/>
              <a:t> </a:t>
            </a:r>
            <a:r>
              <a:rPr lang="en-US" dirty="0" err="1"/>
              <a:t>nhận</a:t>
            </a:r>
            <a:r>
              <a:rPr lang="en-US" dirty="0"/>
              <a:t> </a:t>
            </a:r>
            <a:r>
              <a:rPr lang="en-US" dirty="0" err="1"/>
              <a:t>diện</a:t>
            </a:r>
            <a:r>
              <a:rPr lang="en-US" dirty="0"/>
              <a:t> </a:t>
            </a:r>
            <a:r>
              <a:rPr lang="en-US" dirty="0" err="1"/>
              <a:t>thực</a:t>
            </a:r>
            <a:r>
              <a:rPr lang="en-US" dirty="0"/>
              <a:t> </a:t>
            </a:r>
            <a:r>
              <a:rPr lang="en-US" dirty="0" err="1"/>
              <a:t>thể</a:t>
            </a:r>
            <a:r>
              <a:rPr lang="en-US" dirty="0"/>
              <a:t> </a:t>
            </a:r>
            <a:r>
              <a:rPr lang="en-US" dirty="0" err="1"/>
              <a:t>phổ</a:t>
            </a:r>
            <a:r>
              <a:rPr lang="en-US" dirty="0"/>
              <a:t> </a:t>
            </a:r>
            <a:r>
              <a:rPr lang="en-US" dirty="0" err="1"/>
              <a:t>biến</a:t>
            </a:r>
            <a:endParaRPr lang="en-US" dirty="0"/>
          </a:p>
          <a:p>
            <a:r>
              <a:rPr lang="en-US" dirty="0" err="1"/>
              <a:t>Phần</a:t>
            </a:r>
            <a:r>
              <a:rPr lang="en-US" dirty="0"/>
              <a:t> 3 </a:t>
            </a:r>
            <a:r>
              <a:rPr lang="en-US" dirty="0" err="1"/>
              <a:t>Hệ</a:t>
            </a:r>
            <a:r>
              <a:rPr lang="en-US" dirty="0"/>
              <a:t> </a:t>
            </a:r>
            <a:r>
              <a:rPr lang="en-US" dirty="0" err="1"/>
              <a:t>thống</a:t>
            </a:r>
            <a:r>
              <a:rPr lang="en-US" dirty="0"/>
              <a:t> , </a:t>
            </a:r>
            <a:r>
              <a:rPr lang="en-US" dirty="0" err="1"/>
              <a:t>cách</a:t>
            </a:r>
            <a:r>
              <a:rPr lang="en-US" dirty="0"/>
              <a:t> </a:t>
            </a:r>
            <a:r>
              <a:rPr lang="en-US" dirty="0" err="1"/>
              <a:t>hoạt</a:t>
            </a:r>
            <a:r>
              <a:rPr lang="en-US" dirty="0"/>
              <a:t> </a:t>
            </a:r>
            <a:r>
              <a:rPr lang="en-US" dirty="0" err="1"/>
              <a:t>động</a:t>
            </a:r>
            <a:r>
              <a:rPr lang="en-US" dirty="0"/>
              <a:t> </a:t>
            </a:r>
            <a:r>
              <a:rPr lang="en-US" dirty="0" err="1"/>
              <a:t>của</a:t>
            </a:r>
            <a:r>
              <a:rPr lang="en-US" dirty="0"/>
              <a:t> …..</a:t>
            </a:r>
          </a:p>
          <a:p>
            <a:r>
              <a:rPr lang="en-US" dirty="0" err="1"/>
              <a:t>Các</a:t>
            </a:r>
            <a:r>
              <a:rPr lang="en-US" dirty="0"/>
              <a:t> </a:t>
            </a:r>
            <a:r>
              <a:rPr lang="en-US" dirty="0" err="1"/>
              <a:t>phần</a:t>
            </a:r>
            <a:r>
              <a:rPr lang="en-US" dirty="0"/>
              <a:t> </a:t>
            </a:r>
            <a:r>
              <a:rPr lang="en-US" dirty="0" err="1"/>
              <a:t>còn</a:t>
            </a:r>
            <a:r>
              <a:rPr lang="en-US" dirty="0"/>
              <a:t> </a:t>
            </a:r>
            <a:r>
              <a:rPr lang="en-US" dirty="0" err="1"/>
              <a:t>lại</a:t>
            </a:r>
            <a:r>
              <a:rPr lang="en-US" dirty="0"/>
              <a:t> </a:t>
            </a:r>
            <a:r>
              <a:rPr lang="en-US" dirty="0" err="1"/>
              <a:t>là</a:t>
            </a:r>
            <a:r>
              <a:rPr lang="en-US" dirty="0"/>
              <a:t> </a:t>
            </a:r>
            <a:r>
              <a:rPr lang="en-US" dirty="0" err="1"/>
              <a:t>nhận</a:t>
            </a:r>
            <a:r>
              <a:rPr lang="en-US" dirty="0"/>
              <a:t> </a:t>
            </a:r>
            <a:r>
              <a:rPr lang="en-US" dirty="0" err="1"/>
              <a:t>xét</a:t>
            </a:r>
            <a:r>
              <a:rPr lang="en-US" dirty="0"/>
              <a:t> </a:t>
            </a:r>
            <a:r>
              <a:rPr lang="en-US" dirty="0" err="1"/>
              <a:t>và</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bài</a:t>
            </a:r>
            <a:r>
              <a:rPr lang="en-US" dirty="0"/>
              <a:t> </a:t>
            </a:r>
            <a:r>
              <a:rPr lang="en-US" dirty="0" err="1"/>
              <a:t>báo</a:t>
            </a:r>
            <a:r>
              <a:rPr lang="en-US" dirty="0"/>
              <a:t> . </a:t>
            </a:r>
            <a:r>
              <a:rPr lang="en-US" dirty="0" err="1"/>
              <a:t>Chúng</a:t>
            </a:r>
            <a:r>
              <a:rPr lang="en-US" dirty="0"/>
              <a:t> ta </a:t>
            </a:r>
            <a:r>
              <a:rPr lang="en-US" dirty="0" err="1"/>
              <a:t>cùn</a:t>
            </a:r>
            <a:r>
              <a:rPr lang="en-US" dirty="0"/>
              <a:t> </a:t>
            </a:r>
            <a:r>
              <a:rPr lang="en-US" dirty="0" err="1"/>
              <a:t>đi</a:t>
            </a:r>
            <a:r>
              <a:rPr lang="en-US" dirty="0"/>
              <a:t> </a:t>
            </a:r>
            <a:r>
              <a:rPr lang="en-US" dirty="0" err="1"/>
              <a:t>vào</a:t>
            </a:r>
            <a:r>
              <a:rPr lang="en-US" dirty="0"/>
              <a:t> </a:t>
            </a:r>
            <a:r>
              <a:rPr lang="en-US" dirty="0" err="1"/>
              <a:t>phần</a:t>
            </a:r>
            <a:r>
              <a:rPr lang="en-US" dirty="0"/>
              <a:t> 1 – </a:t>
            </a:r>
            <a:r>
              <a:rPr lang="en-US" dirty="0" err="1"/>
              <a:t>giới</a:t>
            </a:r>
            <a:r>
              <a:rPr lang="en-US" dirty="0"/>
              <a:t> </a:t>
            </a:r>
            <a:r>
              <a:rPr lang="en-US" dirty="0" err="1"/>
              <a:t>thiệu</a:t>
            </a:r>
            <a:r>
              <a:rPr lang="en-US" dirty="0"/>
              <a:t> </a:t>
            </a:r>
            <a:r>
              <a:rPr lang="en-US" dirty="0" err="1"/>
              <a:t>về</a:t>
            </a:r>
            <a:r>
              <a:rPr lang="en-US" dirty="0"/>
              <a:t> name entity </a:t>
            </a:r>
            <a:r>
              <a:rPr lang="en-US" dirty="0" err="1"/>
              <a:t>reconation</a:t>
            </a:r>
            <a:r>
              <a:rPr lang="en-US" dirty="0"/>
              <a:t> hay </a:t>
            </a:r>
            <a:r>
              <a:rPr lang="en-US" dirty="0" err="1"/>
              <a:t>còn</a:t>
            </a:r>
            <a:r>
              <a:rPr lang="en-US" dirty="0"/>
              <a:t> </a:t>
            </a:r>
            <a:r>
              <a:rPr lang="en-US" dirty="0" err="1"/>
              <a:t>viết</a:t>
            </a:r>
            <a:r>
              <a:rPr lang="en-US" dirty="0"/>
              <a:t> </a:t>
            </a:r>
            <a:r>
              <a:rPr lang="en-US" dirty="0" err="1"/>
              <a:t>tắt</a:t>
            </a:r>
            <a:r>
              <a:rPr lang="en-US" dirty="0"/>
              <a:t> </a:t>
            </a:r>
            <a:r>
              <a:rPr lang="en-US" dirty="0" err="1"/>
              <a:t>là</a:t>
            </a:r>
            <a:r>
              <a:rPr lang="en-US" dirty="0"/>
              <a:t> N E R</a:t>
            </a:r>
          </a:p>
        </p:txBody>
      </p:sp>
      <p:sp>
        <p:nvSpPr>
          <p:cNvPr id="4" name="Slide Number Placeholder 3"/>
          <p:cNvSpPr>
            <a:spLocks noGrp="1"/>
          </p:cNvSpPr>
          <p:nvPr>
            <p:ph type="sldNum" sz="quarter" idx="5"/>
          </p:nvPr>
        </p:nvSpPr>
        <p:spPr/>
        <p:txBody>
          <a:bodyPr/>
          <a:lstStyle/>
          <a:p>
            <a:fld id="{306E97EF-5685-40E1-AEAA-84041410730A}" type="slidenum">
              <a:rPr lang="zh-CN" altLang="en-US" smtClean="0"/>
              <a:t>2</a:t>
            </a:fld>
            <a:endParaRPr lang="zh-CN" altLang="en-US"/>
          </a:p>
        </p:txBody>
      </p:sp>
    </p:spTree>
    <p:extLst>
      <p:ext uri="{BB962C8B-B14F-4D97-AF65-F5344CB8AC3E}">
        <p14:creationId xmlns:p14="http://schemas.microsoft.com/office/powerpoint/2010/main" val="354483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mj-lt"/>
              <a:buAutoNum type="arabicPeriod"/>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NER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Named Entity Recognition — NER: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nhận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dạng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vụ</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cơ</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bản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lĩnh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vực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Xử</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lý</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ngôn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ngữ</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tự</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nhiên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Vai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trò</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chính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vụ</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này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nhận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dạng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cụm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văn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bản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chúng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nhóm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đã</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định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trước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như</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người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tổ</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chức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địa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điểm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thời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gian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sản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phẩm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hiệu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vân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vân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vân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vân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457200" marR="0">
              <a:lnSpc>
                <a:spcPct val="107000"/>
              </a:lnSpc>
              <a:spcBef>
                <a:spcPts val="0"/>
              </a:spcBef>
              <a:spcAft>
                <a:spcPts val="0"/>
              </a:spcAf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bước</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chính</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NER: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Nhận</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diện</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Xác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định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hoặc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cụm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văn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bản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người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địa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điểm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tổ</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chức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v.v.).</a:t>
            </a:r>
          </a:p>
          <a:p>
            <a:pPr marL="342900" marR="0" lvl="0" indent="-342900">
              <a:lnSpc>
                <a:spcPct val="107000"/>
              </a:lnSpc>
              <a:spcBef>
                <a:spcPts val="0"/>
              </a:spcBef>
              <a:spcAft>
                <a:spcPts val="800"/>
              </a:spcAft>
              <a:tabLst>
                <a:tab pos="457200" algn="l"/>
              </a:tabLs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Gán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xác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định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ví</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dụ</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như</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biệt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Công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Lý"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người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"Hà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Nội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địa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điểm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hay "Facebook"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tổ</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chức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06E97EF-5685-40E1-AEAA-84041410730A}" type="slidenum">
              <a:rPr lang="zh-CN" altLang="en-US" smtClean="0"/>
              <a:t>4</a:t>
            </a:fld>
            <a:endParaRPr lang="zh-CN" altLang="en-US"/>
          </a:p>
        </p:txBody>
      </p:sp>
    </p:spTree>
    <p:extLst>
      <p:ext uri="{BB962C8B-B14F-4D97-AF65-F5344CB8AC3E}">
        <p14:creationId xmlns:p14="http://schemas.microsoft.com/office/powerpoint/2010/main" val="417897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0"/>
              </a:spcAft>
            </a:pPr>
            <a:r>
              <a:rPr lang="en-US" sz="1600" b="1"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6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b="1" kern="100" dirty="0" err="1">
                <a:effectLst/>
                <a:latin typeface="Aptos" panose="020B0004020202020204" pitchFamily="34" charset="0"/>
                <a:ea typeface="Aptos" panose="020B0004020202020204" pitchFamily="34" charset="0"/>
                <a:cs typeface="Times New Roman" panose="02020603050405020304" pitchFamily="18" charset="0"/>
              </a:rPr>
              <a:t>phương</a:t>
            </a:r>
            <a:r>
              <a:rPr lang="en-US" sz="16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b="1" kern="100" dirty="0" err="1">
                <a:effectLst/>
                <a:latin typeface="Aptos" panose="020B0004020202020204" pitchFamily="34" charset="0"/>
                <a:ea typeface="Aptos" panose="020B0004020202020204" pitchFamily="34" charset="0"/>
                <a:cs typeface="Times New Roman" panose="02020603050405020304" pitchFamily="18" charset="0"/>
              </a:rPr>
              <a:t>pháp</a:t>
            </a:r>
            <a:r>
              <a:rPr lang="en-US" sz="16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b="1" kern="100" dirty="0" err="1">
                <a:effectLst/>
                <a:latin typeface="Aptos" panose="020B0004020202020204" pitchFamily="34" charset="0"/>
                <a:ea typeface="Aptos" panose="020B0004020202020204" pitchFamily="34" charset="0"/>
                <a:cs typeface="Times New Roman" panose="02020603050405020304" pitchFamily="18" charset="0"/>
              </a:rPr>
              <a:t>tiếp</a:t>
            </a:r>
            <a:r>
              <a:rPr lang="en-US" sz="16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b="1" kern="100" dirty="0" err="1">
                <a:effectLst/>
                <a:latin typeface="Aptos" panose="020B0004020202020204" pitchFamily="34" charset="0"/>
                <a:ea typeface="Aptos" panose="020B0004020202020204" pitchFamily="34" charset="0"/>
                <a:cs typeface="Times New Roman" panose="02020603050405020304" pitchFamily="18" charset="0"/>
              </a:rPr>
              <a:t>cận</a:t>
            </a:r>
            <a:r>
              <a:rPr lang="en-US" sz="1600" b="1" kern="100" dirty="0">
                <a:effectLst/>
                <a:latin typeface="Aptos" panose="020B0004020202020204" pitchFamily="34" charset="0"/>
                <a:ea typeface="Aptos" panose="020B0004020202020204" pitchFamily="34" charset="0"/>
                <a:cs typeface="Times New Roman" panose="02020603050405020304" pitchFamily="18" charset="0"/>
              </a:rPr>
              <a:t> NER:</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Rule-based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Dựa</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trên</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quy</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tắc</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Sử</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dụng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quy</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tắc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thủ</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công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xác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định</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Ví</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dụ</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người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dựa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việc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bắt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đầu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bằng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chữ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viết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hoa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hoặc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dựa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trên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phổ</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biến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riêng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Tuy</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phương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pháp</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này</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thiếu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tính</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tổng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quát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khó</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mở</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rộng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khi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gặp</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liệu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mới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hoặc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ngôn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ngữ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khác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nhau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Statistical Learning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Học</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thống</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kê</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Dùng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mô</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hình</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xác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suất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chẳng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hạn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như</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Hidden Markov Models (HMM)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hoặc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Conditional Random Fields (CRF),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dự</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đoán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dựa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trên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đặc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điểm</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(features)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văn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bản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Những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mô</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hình</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này</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yêu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cầu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lượng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liệu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gán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trước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học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đạt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hiệu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suất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tốt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hơn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so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phương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pháp</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dựa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trên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quy</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tắc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Machine Learning/Deep Learning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Học</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máy</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Học</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sâu</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mô</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hình</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học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máy</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học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sâu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sử</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dụng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mạng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nơ-ron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như</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BiLSTM</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Transformer,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BERT.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Phương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pháp</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học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sâu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tự</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động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học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ra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biểu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diễn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(representations)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phức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tạp</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liệu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mà</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cần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đặc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trưng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thủ</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công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mang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lại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độ</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chính</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xác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cao</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việc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0"/>
              </a:spcAft>
            </a:pPr>
            <a:r>
              <a:rPr lang="en-US" sz="16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800"/>
              </a:spcAft>
            </a:pPr>
            <a:r>
              <a:rPr lang="en-US" sz="16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06E97EF-5685-40E1-AEAA-84041410730A}" type="slidenum">
              <a:rPr lang="zh-CN" altLang="en-US" smtClean="0"/>
              <a:t>5</a:t>
            </a:fld>
            <a:endParaRPr lang="zh-CN" altLang="en-US"/>
          </a:p>
        </p:txBody>
      </p:sp>
    </p:spTree>
    <p:extLst>
      <p:ext uri="{BB962C8B-B14F-4D97-AF65-F5344CB8AC3E}">
        <p14:creationId xmlns:p14="http://schemas.microsoft.com/office/powerpoint/2010/main" val="93121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a:t>
            </a:r>
            <a:r>
              <a:rPr lang="en-US" dirty="0" err="1"/>
              <a:t>đây</a:t>
            </a:r>
            <a:r>
              <a:rPr lang="en-US" dirty="0"/>
              <a:t> </a:t>
            </a:r>
            <a:r>
              <a:rPr lang="en-US" dirty="0" err="1"/>
              <a:t>mình</a:t>
            </a:r>
            <a:r>
              <a:rPr lang="en-US" dirty="0"/>
              <a:t> </a:t>
            </a:r>
            <a:r>
              <a:rPr lang="en-US" dirty="0" err="1"/>
              <a:t>xin</a:t>
            </a:r>
            <a:r>
              <a:rPr lang="en-US" dirty="0"/>
              <a:t> </a:t>
            </a:r>
            <a:r>
              <a:rPr lang="en-US" dirty="0" err="1"/>
              <a:t>trình</a:t>
            </a:r>
            <a:r>
              <a:rPr lang="en-US" dirty="0"/>
              <a:t> </a:t>
            </a:r>
            <a:r>
              <a:rPr lang="en-US" dirty="0" err="1"/>
              <a:t>bày</a:t>
            </a:r>
            <a:r>
              <a:rPr lang="en-US" dirty="0"/>
              <a:t> </a:t>
            </a:r>
            <a:r>
              <a:rPr lang="en-US" dirty="0" err="1"/>
              <a:t>về</a:t>
            </a:r>
            <a:r>
              <a:rPr lang="en-US" dirty="0"/>
              <a:t> </a:t>
            </a:r>
            <a:r>
              <a:rPr lang="en-US" dirty="0" err="1"/>
              <a:t>trọng</a:t>
            </a:r>
            <a:r>
              <a:rPr lang="en-US" dirty="0"/>
              <a:t> </a:t>
            </a:r>
            <a:r>
              <a:rPr lang="en-US" dirty="0" err="1"/>
              <a:t>tâm</a:t>
            </a:r>
            <a:r>
              <a:rPr lang="en-US" dirty="0"/>
              <a:t> </a:t>
            </a:r>
            <a:r>
              <a:rPr lang="en-US" dirty="0" err="1"/>
              <a:t>bài</a:t>
            </a:r>
            <a:r>
              <a:rPr lang="en-US" dirty="0"/>
              <a:t> </a:t>
            </a:r>
            <a:r>
              <a:rPr lang="en-US" dirty="0" err="1"/>
              <a:t>báo</a:t>
            </a:r>
            <a:r>
              <a:rPr lang="en-US" dirty="0"/>
              <a:t> </a:t>
            </a:r>
            <a:r>
              <a:rPr lang="en-US" dirty="0" err="1"/>
              <a:t>thì</a:t>
            </a:r>
            <a:r>
              <a:rPr lang="en-US" dirty="0"/>
              <a:t> </a:t>
            </a:r>
            <a:r>
              <a:rPr lang="en-US" dirty="0" err="1"/>
              <a:t>trước</a:t>
            </a:r>
            <a:r>
              <a:rPr lang="en-US" dirty="0"/>
              <a:t> </a:t>
            </a:r>
            <a:r>
              <a:rPr lang="en-US" dirty="0" err="1"/>
              <a:t>hết</a:t>
            </a:r>
            <a:r>
              <a:rPr lang="en-US" dirty="0"/>
              <a:t> </a:t>
            </a:r>
            <a:r>
              <a:rPr lang="en-US" dirty="0" err="1"/>
              <a:t>về</a:t>
            </a:r>
            <a:r>
              <a:rPr lang="en-US" dirty="0"/>
              <a:t> </a:t>
            </a:r>
            <a:r>
              <a:rPr lang="en-US" dirty="0" err="1"/>
              <a:t>khó</a:t>
            </a:r>
            <a:r>
              <a:rPr lang="en-US" dirty="0"/>
              <a:t> </a:t>
            </a:r>
            <a:r>
              <a:rPr lang="en-US" dirty="0" err="1"/>
              <a:t>khắ</a:t>
            </a:r>
            <a:r>
              <a:rPr lang="en-US" dirty="0"/>
              <a:t> </a:t>
            </a:r>
            <a:r>
              <a:rPr lang="en-US" dirty="0" err="1"/>
              <a:t>khi</a:t>
            </a:r>
            <a:r>
              <a:rPr lang="en-US" dirty="0"/>
              <a:t> </a:t>
            </a:r>
            <a:r>
              <a:rPr lang="en-US" dirty="0" err="1"/>
              <a:t>ứng</a:t>
            </a:r>
            <a:r>
              <a:rPr lang="en-US" dirty="0"/>
              <a:t> </a:t>
            </a:r>
            <a:r>
              <a:rPr lang="en-US" dirty="0" err="1"/>
              <a:t>dụng</a:t>
            </a:r>
            <a:r>
              <a:rPr lang="en-US" dirty="0"/>
              <a:t> </a:t>
            </a:r>
            <a:r>
              <a:rPr lang="en-US" dirty="0" err="1"/>
              <a:t>ner</a:t>
            </a:r>
            <a:r>
              <a:rPr lang="en-US" dirty="0"/>
              <a:t> </a:t>
            </a:r>
            <a:r>
              <a:rPr lang="en-US" dirty="0" err="1"/>
              <a:t>trong</a:t>
            </a:r>
            <a:r>
              <a:rPr lang="en-US" dirty="0"/>
              <a:t> </a:t>
            </a:r>
            <a:r>
              <a:rPr lang="en-US" dirty="0" err="1"/>
              <a:t>các</a:t>
            </a:r>
            <a:r>
              <a:rPr lang="en-US" dirty="0"/>
              <a:t> tweet</a:t>
            </a:r>
            <a:br>
              <a:rPr lang="en-US" dirty="0"/>
            </a:br>
            <a:r>
              <a:rPr lang="vi-VN" b="0" i="0" dirty="0">
                <a:solidFill>
                  <a:srgbClr val="000000"/>
                </a:solidFill>
                <a:effectLst/>
                <a:latin typeface="Placeholder Font"/>
              </a:rPr>
              <a:t>Các thông điệp trạng thái được đăng trên các trang web mạng xã hội như Facebook và Twitter mang đến một kiểu văn bản mới và đầy thách thức cho công nghệ ngôn ngữ, do tính chất nhiễu và không chính thức của chúng. </a:t>
            </a:r>
            <a:r>
              <a:rPr lang="en-US" b="0" i="0" dirty="0" err="1">
                <a:solidFill>
                  <a:srgbClr val="000000"/>
                </a:solidFill>
                <a:effectLst/>
                <a:latin typeface="Placeholder Font"/>
              </a:rPr>
              <a:t>các</a:t>
            </a:r>
            <a:r>
              <a:rPr lang="en-US" b="0" i="0" dirty="0">
                <a:solidFill>
                  <a:srgbClr val="000000"/>
                </a:solidFill>
                <a:effectLst/>
                <a:latin typeface="Placeholder Font"/>
              </a:rPr>
              <a:t> tweet </a:t>
            </a:r>
            <a:r>
              <a:rPr lang="en-US" b="0" i="0" dirty="0" err="1">
                <a:solidFill>
                  <a:srgbClr val="000000"/>
                </a:solidFill>
                <a:effectLst/>
                <a:latin typeface="Placeholder Font"/>
              </a:rPr>
              <a:t>đặc</a:t>
            </a:r>
            <a:r>
              <a:rPr lang="en-US" b="0" i="0" dirty="0">
                <a:solidFill>
                  <a:srgbClr val="000000"/>
                </a:solidFill>
                <a:effectLst/>
                <a:latin typeface="Placeholder Font"/>
              </a:rPr>
              <a:t> </a:t>
            </a:r>
            <a:r>
              <a:rPr lang="en-US" b="0" i="0" dirty="0" err="1">
                <a:solidFill>
                  <a:srgbClr val="000000"/>
                </a:solidFill>
                <a:effectLst/>
                <a:latin typeface="Placeholder Font"/>
              </a:rPr>
              <a:t>biệt</a:t>
            </a:r>
            <a:r>
              <a:rPr lang="en-US" b="0" i="0" dirty="0">
                <a:solidFill>
                  <a:srgbClr val="000000"/>
                </a:solidFill>
                <a:effectLst/>
                <a:latin typeface="Placeholder Font"/>
              </a:rPr>
              <a:t> </a:t>
            </a:r>
            <a:r>
              <a:rPr lang="en-US" b="0" i="0" dirty="0" err="1">
                <a:solidFill>
                  <a:srgbClr val="000000"/>
                </a:solidFill>
                <a:effectLst/>
                <a:latin typeface="Placeholder Font"/>
              </a:rPr>
              <a:t>ngắn</a:t>
            </a:r>
            <a:r>
              <a:rPr lang="en-US" b="0" i="0" dirty="0">
                <a:solidFill>
                  <a:srgbClr val="000000"/>
                </a:solidFill>
                <a:effectLst/>
                <a:latin typeface="Placeholder Font"/>
              </a:rPr>
              <a:t> </a:t>
            </a:r>
            <a:r>
              <a:rPr lang="en-US" b="0" i="0" dirty="0" err="1">
                <a:solidFill>
                  <a:srgbClr val="000000"/>
                </a:solidFill>
                <a:effectLst/>
                <a:latin typeface="Placeholder Font"/>
              </a:rPr>
              <a:t>gọn</a:t>
            </a:r>
            <a:r>
              <a:rPr lang="en-US" b="0" i="0" dirty="0">
                <a:solidFill>
                  <a:srgbClr val="000000"/>
                </a:solidFill>
                <a:effectLst/>
                <a:latin typeface="Placeholder Font"/>
              </a:rPr>
              <a:t> </a:t>
            </a:r>
            <a:r>
              <a:rPr lang="en-US" b="0" i="0" dirty="0" err="1">
                <a:solidFill>
                  <a:srgbClr val="000000"/>
                </a:solidFill>
                <a:effectLst/>
                <a:latin typeface="Placeholder Font"/>
              </a:rPr>
              <a:t>và</a:t>
            </a:r>
            <a:r>
              <a:rPr lang="en-US" b="0" i="0" dirty="0">
                <a:solidFill>
                  <a:srgbClr val="000000"/>
                </a:solidFill>
                <a:effectLst/>
                <a:latin typeface="Placeholder Font"/>
              </a:rPr>
              <a:t> </a:t>
            </a:r>
            <a:r>
              <a:rPr lang="en-US" b="0" i="0" dirty="0" err="1">
                <a:solidFill>
                  <a:srgbClr val="000000"/>
                </a:solidFill>
                <a:effectLst/>
                <a:latin typeface="Placeholder Font"/>
              </a:rPr>
              <a:t>khó</a:t>
            </a:r>
            <a:r>
              <a:rPr lang="en-US" b="0" i="0" dirty="0">
                <a:solidFill>
                  <a:srgbClr val="000000"/>
                </a:solidFill>
                <a:effectLst/>
                <a:latin typeface="Placeholder Font"/>
              </a:rPr>
              <a:t> </a:t>
            </a:r>
            <a:r>
              <a:rPr lang="en-US" b="0" i="0" dirty="0" err="1">
                <a:solidFill>
                  <a:srgbClr val="000000"/>
                </a:solidFill>
                <a:effectLst/>
                <a:latin typeface="Placeholder Font"/>
              </a:rPr>
              <a:t>xử</a:t>
            </a:r>
            <a:r>
              <a:rPr lang="en-US" b="0" i="0" dirty="0">
                <a:solidFill>
                  <a:srgbClr val="000000"/>
                </a:solidFill>
                <a:effectLst/>
                <a:latin typeface="Placeholder Font"/>
              </a:rPr>
              <a:t> </a:t>
            </a:r>
            <a:r>
              <a:rPr lang="en-US" b="0" i="0" dirty="0" err="1">
                <a:solidFill>
                  <a:srgbClr val="000000"/>
                </a:solidFill>
                <a:effectLst/>
                <a:latin typeface="Placeholder Font"/>
              </a:rPr>
              <a:t>lý</a:t>
            </a:r>
            <a:r>
              <a:rPr lang="en-US" b="0" i="0" dirty="0">
                <a:solidFill>
                  <a:srgbClr val="000000"/>
                </a:solidFill>
                <a:effectLst/>
                <a:latin typeface="Placeholder Font"/>
              </a:rPr>
              <a:t> (</a:t>
            </a:r>
            <a:r>
              <a:rPr lang="en-US" b="0" i="0" dirty="0" err="1">
                <a:solidFill>
                  <a:srgbClr val="000000"/>
                </a:solidFill>
                <a:effectLst/>
                <a:latin typeface="Placeholder Font"/>
              </a:rPr>
              <a:t>xem</a:t>
            </a:r>
            <a:r>
              <a:rPr lang="en-US" b="0" i="0" dirty="0">
                <a:solidFill>
                  <a:srgbClr val="000000"/>
                </a:solidFill>
                <a:effectLst/>
                <a:latin typeface="Placeholder Font"/>
              </a:rPr>
              <a:t> </a:t>
            </a:r>
            <a:r>
              <a:rPr lang="en-US" b="0" i="0" dirty="0" err="1">
                <a:solidFill>
                  <a:srgbClr val="000000"/>
                </a:solidFill>
                <a:effectLst/>
                <a:latin typeface="Placeholder Font"/>
              </a:rPr>
              <a:t>Bảng</a:t>
            </a:r>
            <a:r>
              <a:rPr lang="en-US" b="0" i="0" dirty="0">
                <a:solidFill>
                  <a:srgbClr val="000000"/>
                </a:solidFill>
                <a:effectLst/>
                <a:latin typeface="Placeholder Font"/>
              </a:rPr>
              <a:t> 1)</a:t>
            </a:r>
          </a:p>
          <a:p>
            <a:r>
              <a:rPr lang="vi-VN" b="0" i="0" dirty="0">
                <a:solidFill>
                  <a:srgbClr val="000000"/>
                </a:solidFill>
                <a:effectLst/>
                <a:latin typeface="Placeholder Font"/>
              </a:rPr>
              <a:t>Để giải quyết những vấn đề này, chúng tôi đề xuất một phương pháp giám sát từ xa, áp dụng LabeledLDA (Ramage và cộng sự, 2009) để tận dụng một lượng lớn dữ liệu chưa được gán nhãn, cùng với các từ điển thực thể lớn thu thập từ Freebase, và kết hợp thông tin về ngữ cảnh của một thực thể qua các lần đề cập của nó.</a:t>
            </a:r>
            <a:endParaRPr lang="en-US" b="0" i="0" dirty="0">
              <a:solidFill>
                <a:srgbClr val="000000"/>
              </a:solidFill>
              <a:effectLst/>
              <a:latin typeface="Placeholder Font"/>
            </a:endParaRPr>
          </a:p>
          <a:p>
            <a:r>
              <a:rPr lang="vi-VN" b="1" dirty="0"/>
              <a:t>Nhận xét tổng thể</a:t>
            </a:r>
            <a:r>
              <a:rPr lang="vi-VN" dirty="0"/>
              <a:t>:</a:t>
            </a:r>
          </a:p>
          <a:p>
            <a:pPr>
              <a:buFont typeface="Arial" panose="020B0604020202020204" pitchFamily="34" charset="0"/>
              <a:buChar char="•"/>
            </a:pPr>
            <a:r>
              <a:rPr lang="vi-VN" dirty="0"/>
              <a:t>Việc sử dụng các tập dữ liệu phù hợp và kết hợp nhiều nguồn (IRC, Twitter, PTB) giúp cải thiện hiệu suất gán nhãn POS.</a:t>
            </a:r>
          </a:p>
          <a:p>
            <a:pPr>
              <a:buFont typeface="Arial" panose="020B0604020202020204" pitchFamily="34" charset="0"/>
              <a:buChar char="•"/>
            </a:pPr>
            <a:r>
              <a:rPr lang="vi-VN" dirty="0"/>
              <a:t>Dữ liệu chuyên biệt (như Twitter) có tầm quan trọng lớn trong việc cải thiện độ chính xác so với các phương pháp tổng quát như Stanford POS Tagger.</a:t>
            </a:r>
          </a:p>
          <a:p>
            <a:pPr>
              <a:buFont typeface="Arial" panose="020B0604020202020204" pitchFamily="34" charset="0"/>
              <a:buChar char="•"/>
            </a:pPr>
            <a:r>
              <a:rPr lang="vi-VN" dirty="0"/>
              <a:t>Phương pháp kết hợp nhiều tập dữ liệu huấn luyện có hiệu quả vượt trội trong việc giảm lỗi so với các phương pháp sử dụng một nguồn dữ liệu duy nhất.</a:t>
            </a:r>
          </a:p>
          <a:p>
            <a:endParaRPr lang="en-US" b="0" i="0" dirty="0">
              <a:solidFill>
                <a:srgbClr val="000000"/>
              </a:solidFill>
              <a:effectLst/>
              <a:latin typeface="Placeholder Font"/>
            </a:endParaRPr>
          </a:p>
          <a:p>
            <a:endParaRPr lang="en-US" dirty="0"/>
          </a:p>
        </p:txBody>
      </p:sp>
      <p:sp>
        <p:nvSpPr>
          <p:cNvPr id="4" name="Slide Number Placeholder 3"/>
          <p:cNvSpPr>
            <a:spLocks noGrp="1"/>
          </p:cNvSpPr>
          <p:nvPr>
            <p:ph type="sldNum" sz="quarter" idx="5"/>
          </p:nvPr>
        </p:nvSpPr>
        <p:spPr/>
        <p:txBody>
          <a:bodyPr/>
          <a:lstStyle/>
          <a:p>
            <a:fld id="{306E97EF-5685-40E1-AEAA-84041410730A}" type="slidenum">
              <a:rPr lang="zh-CN" altLang="en-US" smtClean="0"/>
              <a:t>6</a:t>
            </a:fld>
            <a:endParaRPr lang="zh-CN" altLang="en-US"/>
          </a:p>
        </p:txBody>
      </p:sp>
    </p:spTree>
    <p:extLst>
      <p:ext uri="{BB962C8B-B14F-4D97-AF65-F5344CB8AC3E}">
        <p14:creationId xmlns:p14="http://schemas.microsoft.com/office/powerpoint/2010/main" val="199120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Em </a:t>
            </a:r>
            <a:r>
              <a:rPr lang="en-US" altLang="zh-CN" dirty="0" err="1"/>
              <a:t>xin</a:t>
            </a:r>
            <a:r>
              <a:rPr lang="en-US" altLang="zh-CN" dirty="0"/>
              <a:t> </a:t>
            </a:r>
            <a:r>
              <a:rPr lang="en-US" altLang="zh-CN" dirty="0" err="1"/>
              <a:t>được</a:t>
            </a:r>
            <a:r>
              <a:rPr lang="en-US" altLang="zh-CN" dirty="0"/>
              <a:t> </a:t>
            </a:r>
            <a:r>
              <a:rPr lang="en-US" altLang="zh-CN" dirty="0" err="1"/>
              <a:t>giới</a:t>
            </a:r>
            <a:r>
              <a:rPr lang="en-US" altLang="zh-CN" dirty="0"/>
              <a:t> </a:t>
            </a:r>
            <a:r>
              <a:rPr lang="en-US" altLang="zh-CN" dirty="0" err="1"/>
              <a:t>thiệu</a:t>
            </a:r>
            <a:r>
              <a:rPr lang="en-US" altLang="zh-CN" dirty="0"/>
              <a:t> , </a:t>
            </a:r>
            <a:r>
              <a:rPr lang="en-US" altLang="zh-CN" dirty="0" err="1"/>
              <a:t>em</a:t>
            </a:r>
            <a:r>
              <a:rPr lang="en-US" altLang="zh-CN" dirty="0"/>
              <a:t> </a:t>
            </a:r>
            <a:r>
              <a:rPr lang="en-US" altLang="zh-CN" dirty="0" err="1"/>
              <a:t>là</a:t>
            </a:r>
            <a:r>
              <a:rPr lang="en-US" altLang="zh-CN" dirty="0"/>
              <a:t> …</a:t>
            </a:r>
            <a:br>
              <a:rPr lang="en-US" altLang="zh-CN" dirty="0"/>
            </a:br>
            <a:r>
              <a:rPr lang="en-US" altLang="zh-CN" dirty="0" err="1"/>
              <a:t>phần</a:t>
            </a:r>
            <a:r>
              <a:rPr lang="en-US" altLang="zh-CN" dirty="0"/>
              <a:t> 2 shallow syntax in Tweet </a:t>
            </a:r>
            <a:r>
              <a:rPr lang="en-US" altLang="zh-CN" dirty="0" err="1"/>
              <a:t>sẽ</a:t>
            </a:r>
            <a:r>
              <a:rPr lang="en-US" altLang="zh-CN" dirty="0"/>
              <a:t> </a:t>
            </a:r>
            <a:r>
              <a:rPr lang="en-US" altLang="zh-CN" dirty="0" err="1"/>
              <a:t>có</a:t>
            </a:r>
            <a:r>
              <a:rPr lang="en-US" altLang="zh-CN" dirty="0"/>
              <a:t> 2 </a:t>
            </a:r>
            <a:r>
              <a:rPr lang="en-US" altLang="zh-CN" dirty="0" err="1"/>
              <a:t>nhiệm</a:t>
            </a:r>
            <a:r>
              <a:rPr lang="en-US" altLang="zh-CN" dirty="0"/>
              <a:t> </a:t>
            </a:r>
            <a:r>
              <a:rPr lang="en-US" altLang="zh-CN" dirty="0" err="1"/>
              <a:t>vụ</a:t>
            </a:r>
            <a:r>
              <a:rPr lang="en-US" altLang="zh-CN" dirty="0"/>
              <a:t> </a:t>
            </a:r>
            <a:r>
              <a:rPr lang="en-US" altLang="zh-CN" dirty="0" err="1"/>
              <a:t>chính</a:t>
            </a:r>
            <a:r>
              <a:rPr lang="en-US" altLang="zh-CN" dirty="0"/>
              <a:t> </a:t>
            </a:r>
            <a:r>
              <a:rPr lang="en-US" altLang="zh-CN" dirty="0" err="1"/>
              <a:t>là</a:t>
            </a:r>
            <a:r>
              <a:rPr lang="en-US" altLang="zh-CN" dirty="0"/>
              <a:t> </a:t>
            </a:r>
            <a:r>
              <a:rPr lang="en-US" altLang="zh-CN" dirty="0" err="1"/>
              <a:t>gán</a:t>
            </a:r>
            <a:r>
              <a:rPr lang="en-US" altLang="zh-CN" dirty="0"/>
              <a:t> </a:t>
            </a:r>
            <a:r>
              <a:rPr lang="en-US" altLang="zh-CN" dirty="0" err="1"/>
              <a:t>nhãn</a:t>
            </a:r>
            <a:r>
              <a:rPr lang="en-US" altLang="zh-CN" dirty="0"/>
              <a:t> </a:t>
            </a:r>
            <a:r>
              <a:rPr lang="en-US" altLang="zh-CN" dirty="0" err="1"/>
              <a:t>từ</a:t>
            </a:r>
            <a:r>
              <a:rPr lang="en-US" altLang="zh-CN" dirty="0"/>
              <a:t> </a:t>
            </a:r>
            <a:r>
              <a:rPr lang="en-US" altLang="zh-CN" dirty="0" err="1"/>
              <a:t>loại</a:t>
            </a:r>
            <a:r>
              <a:rPr lang="en-US" altLang="zh-CN" dirty="0"/>
              <a:t> </a:t>
            </a:r>
            <a:r>
              <a:rPr lang="en-US" altLang="zh-CN" dirty="0" err="1"/>
              <a:t>và</a:t>
            </a:r>
            <a:r>
              <a:rPr lang="en-US" altLang="zh-CN" dirty="0"/>
              <a:t> </a:t>
            </a:r>
            <a:r>
              <a:rPr lang="en-US" altLang="zh-CN" dirty="0" err="1"/>
              <a:t>phân</a:t>
            </a:r>
            <a:r>
              <a:rPr lang="en-US" altLang="zh-CN" dirty="0"/>
              <a:t> </a:t>
            </a:r>
            <a:r>
              <a:rPr lang="en-US" altLang="zh-CN" dirty="0" err="1"/>
              <a:t>cụm</a:t>
            </a:r>
            <a:r>
              <a:rPr lang="en-US" altLang="zh-CN" dirty="0"/>
              <a:t> </a:t>
            </a:r>
            <a:r>
              <a:rPr lang="en-US" altLang="zh-CN" dirty="0" err="1"/>
              <a:t>danh</a:t>
            </a:r>
            <a:r>
              <a:rPr lang="en-US" altLang="zh-CN" dirty="0"/>
              <a:t> </a:t>
            </a:r>
            <a:r>
              <a:rPr lang="en-US" altLang="zh-CN" dirty="0" err="1"/>
              <a:t>từ</a:t>
            </a:r>
            <a:r>
              <a:rPr lang="en-US" altLang="zh-CN" dirty="0"/>
              <a:t> </a:t>
            </a:r>
            <a:br>
              <a:rPr lang="en-US" altLang="zh-CN" dirty="0"/>
            </a:br>
            <a:r>
              <a:rPr lang="en-US" sz="1800" dirty="0">
                <a:effectLst/>
                <a:latin typeface="Aptos" panose="020B0004020202020204" pitchFamily="34" charset="0"/>
                <a:ea typeface="Aptos" panose="020B0004020202020204" pitchFamily="34" charset="0"/>
                <a:cs typeface="Times New Roman" panose="02020603050405020304" pitchFamily="18" charset="0"/>
              </a:rPr>
              <a:t>Trong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tất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cả</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thí</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nghiệm</a:t>
            </a:r>
            <a:r>
              <a:rPr lang="en-US" sz="1800" dirty="0">
                <a:effectLst/>
                <a:latin typeface="Aptos" panose="020B0004020202020204" pitchFamily="34" charset="0"/>
                <a:ea typeface="Aptos" panose="020B0004020202020204" pitchFamily="34" charset="0"/>
                <a:cs typeface="Times New Roman" panose="02020603050405020304" pitchFamily="18" charset="0"/>
              </a:rPr>
              <a:t> ở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phần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này</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bài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báo</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sử</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dụng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tập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dữ</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liệu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gồm</a:t>
            </a:r>
            <a:r>
              <a:rPr lang="en-US" sz="1800" dirty="0">
                <a:effectLst/>
                <a:latin typeface="Aptos" panose="020B0004020202020204" pitchFamily="34" charset="0"/>
                <a:ea typeface="Aptos" panose="020B0004020202020204" pitchFamily="34" charset="0"/>
                <a:cs typeface="Times New Roman" panose="02020603050405020304" pitchFamily="18" charset="0"/>
              </a:rPr>
              <a:t> 800 tweet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chọn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ngẫu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quả</a:t>
            </a:r>
            <a:r>
              <a:rPr lang="en-US" sz="1800" dirty="0">
                <a:effectLst/>
                <a:latin typeface="Aptos" panose="020B0004020202020204" pitchFamily="34" charset="0"/>
                <a:ea typeface="Aptos" panose="020B0004020202020204" pitchFamily="34" charset="0"/>
                <a:cs typeface="Times New Roman" panose="02020603050405020304" pitchFamily="18" charset="0"/>
              </a:rPr>
              <a:t> ở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trên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bảng</a:t>
            </a:r>
            <a:r>
              <a:rPr lang="en-US" sz="1800" dirty="0">
                <a:effectLst/>
                <a:latin typeface="Aptos" panose="020B0004020202020204" pitchFamily="34" charset="0"/>
                <a:ea typeface="Aptos" panose="020B0004020202020204" pitchFamily="34" charset="0"/>
                <a:cs typeface="Times New Roman" panose="02020603050405020304" pitchFamily="18" charset="0"/>
              </a:rPr>
              <a:t> 2</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err="1">
                <a:effectLst/>
                <a:latin typeface="Aptos" panose="020B0004020202020204" pitchFamily="34" charset="0"/>
                <a:ea typeface="Aptos" panose="020B0004020202020204" pitchFamily="34" charset="0"/>
                <a:cs typeface="Times New Roman" panose="02020603050405020304" pitchFamily="18" charset="0"/>
              </a:rPr>
              <a:t>phương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pháp</a:t>
            </a:r>
            <a:r>
              <a:rPr lang="en-US" sz="1800" dirty="0">
                <a:effectLst/>
                <a:latin typeface="Aptos" panose="020B0004020202020204" pitchFamily="34" charset="0"/>
                <a:ea typeface="Aptos" panose="020B0004020202020204" pitchFamily="34" charset="0"/>
                <a:cs typeface="Times New Roman" panose="02020603050405020304" pitchFamily="18" charset="0"/>
              </a:rPr>
              <a:t>  majority </a:t>
            </a:r>
            <a:r>
              <a:rPr lang="en-US" sz="1800" dirty="0" err="1">
                <a:effectLst/>
                <a:latin typeface="Aptos" panose="020B0004020202020204" pitchFamily="34" charset="0"/>
                <a:ea typeface="Aptos" panose="020B0004020202020204" pitchFamily="34" charset="0"/>
                <a:cs typeface="Times New Roman" panose="02020603050405020304" pitchFamily="18" charset="0"/>
              </a:rPr>
              <a:t>basline</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phương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pháp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cơ</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bản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nhất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nên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độ</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chính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xác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thấp</a:t>
            </a:r>
            <a:r>
              <a:rPr lang="en-US" sz="1800" dirty="0">
                <a:effectLst/>
                <a:latin typeface="Aptos" panose="020B0004020202020204" pitchFamily="34" charset="0"/>
                <a:ea typeface="Aptos" panose="020B0004020202020204" pitchFamily="34" charset="0"/>
                <a:cs typeface="Times New Roman" panose="02020603050405020304" pitchFamily="18" charset="0"/>
              </a:rPr>
              <a:t> . </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err="1">
                <a:effectLst/>
                <a:latin typeface="Aptos" panose="020B0004020202020204" pitchFamily="34" charset="0"/>
                <a:ea typeface="Aptos" panose="020B0004020202020204" pitchFamily="34" charset="0"/>
                <a:cs typeface="Times New Roman" panose="02020603050405020304" pitchFamily="18" charset="0"/>
              </a:rPr>
              <a:t>Còn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hình</a:t>
            </a:r>
            <a:r>
              <a:rPr lang="en-US" sz="1800" dirty="0">
                <a:effectLst/>
                <a:latin typeface="Aptos" panose="020B0004020202020204" pitchFamily="34" charset="0"/>
                <a:ea typeface="Aptos" panose="020B0004020202020204" pitchFamily="34" charset="0"/>
                <a:cs typeface="Times New Roman" panose="02020603050405020304" pitchFamily="18" charset="0"/>
              </a:rPr>
              <a:t> T – pos do  </a:t>
            </a:r>
            <a:r>
              <a:rPr lang="en-US" sz="1800" dirty="0" err="1">
                <a:effectLst/>
                <a:latin typeface="Aptos" panose="020B0004020202020204" pitchFamily="34" charset="0"/>
                <a:ea typeface="Aptos" panose="020B0004020202020204" pitchFamily="34" charset="0"/>
                <a:cs typeface="Times New Roman" panose="02020603050405020304" pitchFamily="18" charset="0"/>
              </a:rPr>
              <a:t>kết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tập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dữ</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liệu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như</a:t>
            </a:r>
            <a:r>
              <a:rPr lang="en-US" sz="1800" dirty="0">
                <a:effectLst/>
                <a:latin typeface="Aptos" panose="020B0004020202020204" pitchFamily="34" charset="0"/>
                <a:ea typeface="Aptos" panose="020B0004020202020204" pitchFamily="34" charset="0"/>
                <a:cs typeface="Times New Roman" panose="02020603050405020304" pitchFamily="18" charset="0"/>
              </a:rPr>
              <a:t> ỈC PTB Twitter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hiệu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xuất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tốt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nhờ</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sự</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dạng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tính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chất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đặc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nguồn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dữ</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liệu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này</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5E4310E-1484-48D4-8D7D-D5A7EB807AA8}" type="slidenum">
              <a:rPr lang="zh-CN" altLang="en-US" smtClean="0"/>
              <a:t>8</a:t>
            </a:fld>
            <a:endParaRPr lang="zh-CN" altLang="en-US"/>
          </a:p>
        </p:txBody>
      </p:sp>
    </p:spTree>
    <p:extLst>
      <p:ext uri="{BB962C8B-B14F-4D97-AF65-F5344CB8AC3E}">
        <p14:creationId xmlns:p14="http://schemas.microsoft.com/office/powerpoint/2010/main" val="175956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Chúng</a:t>
            </a:r>
            <a:r>
              <a:rPr lang="en-US" dirty="0"/>
              <a:t> ta </a:t>
            </a:r>
            <a:r>
              <a:rPr lang="en-US" dirty="0" err="1"/>
              <a:t>cùng</a:t>
            </a:r>
            <a:r>
              <a:rPr lang="en-US" dirty="0"/>
              <a:t> </a:t>
            </a:r>
            <a:r>
              <a:rPr lang="en-US" dirty="0" err="1"/>
              <a:t>vào</a:t>
            </a:r>
            <a:r>
              <a:rPr lang="en-US" dirty="0"/>
              <a:t> </a:t>
            </a:r>
            <a:r>
              <a:rPr lang="en-US" dirty="0" err="1"/>
              <a:t>phần</a:t>
            </a:r>
            <a:r>
              <a:rPr lang="en-US" dirty="0"/>
              <a:t> 2,1 part of speech tagging </a:t>
            </a:r>
            <a:r>
              <a:rPr lang="en-US" dirty="0" err="1"/>
              <a:t>nghĩa</a:t>
            </a:r>
            <a:r>
              <a:rPr lang="en-US" dirty="0"/>
              <a:t> </a:t>
            </a:r>
            <a:r>
              <a:rPr lang="en-US" dirty="0" err="1"/>
              <a:t>là</a:t>
            </a:r>
            <a:r>
              <a:rPr lang="en-US" dirty="0"/>
              <a:t> GÁN NHÃN TỪ LOẠI</a:t>
            </a:r>
          </a:p>
          <a:p>
            <a:r>
              <a:rPr lang="en-US" sz="1800" dirty="0" err="1">
                <a:effectLst/>
                <a:latin typeface="Aptos" panose="020B0004020202020204" pitchFamily="34" charset="0"/>
                <a:ea typeface="Aptos" panose="020B0004020202020204" pitchFamily="34" charset="0"/>
                <a:cs typeface="Times New Roman" panose="02020603050405020304" pitchFamily="18" charset="0"/>
              </a:rPr>
              <a:t>Gán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áp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dụng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cho</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nhiệm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vụ</a:t>
            </a:r>
            <a:r>
              <a:rPr lang="en-US" sz="1800" dirty="0">
                <a:effectLst/>
                <a:latin typeface="Aptos" panose="020B0004020202020204" pitchFamily="34" charset="0"/>
                <a:ea typeface="Aptos" panose="020B0004020202020204" pitchFamily="34" charset="0"/>
                <a:cs typeface="Times New Roman" panose="02020603050405020304" pitchFamily="18" charset="0"/>
              </a:rPr>
              <a:t> NLP bao </a:t>
            </a:r>
            <a:r>
              <a:rPr lang="en-US" sz="1800" dirty="0" err="1">
                <a:effectLst/>
                <a:latin typeface="Aptos" panose="020B0004020202020204" pitchFamily="34" charset="0"/>
                <a:ea typeface="Aptos" panose="020B0004020202020204" pitchFamily="34" charset="0"/>
                <a:cs typeface="Times New Roman" panose="02020603050405020304" pitchFamily="18" charset="0"/>
              </a:rPr>
              <a:t>gồm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đoạn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tên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trích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xuất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800" dirty="0">
                <a:effectLst/>
                <a:latin typeface="Aptos" panose="020B0004020202020204" pitchFamily="34" charset="0"/>
                <a:ea typeface="Aptos" panose="020B0004020202020204" pitchFamily="34" charset="0"/>
                <a:cs typeface="Times New Roman" panose="02020603050405020304" pitchFamily="18" charset="0"/>
              </a:rPr>
              <a:t> tin</a:t>
            </a:r>
          </a:p>
          <a:p>
            <a:r>
              <a:rPr lang="en-US" dirty="0"/>
              <a:t>Trong </a:t>
            </a:r>
            <a:r>
              <a:rPr lang="en-US" dirty="0" err="1"/>
              <a:t>bộ</a:t>
            </a:r>
            <a:r>
              <a:rPr lang="en-US" dirty="0"/>
              <a:t> </a:t>
            </a:r>
            <a:r>
              <a:rPr lang="en-US" dirty="0" err="1"/>
              <a:t>gán</a:t>
            </a:r>
            <a:r>
              <a:rPr lang="en-US" dirty="0"/>
              <a:t> </a:t>
            </a:r>
            <a:r>
              <a:rPr lang="en-US" dirty="0" err="1"/>
              <a:t>nhãn</a:t>
            </a:r>
            <a:r>
              <a:rPr lang="en-US" dirty="0"/>
              <a:t> </a:t>
            </a:r>
            <a:r>
              <a:rPr lang="en-US" dirty="0" err="1"/>
              <a:t>cơ</a:t>
            </a:r>
            <a:r>
              <a:rPr lang="en-US" dirty="0"/>
              <a:t> </a:t>
            </a:r>
            <a:r>
              <a:rPr lang="en-US" dirty="0" err="1"/>
              <a:t>bản</a:t>
            </a:r>
            <a:r>
              <a:rPr lang="en-US" dirty="0"/>
              <a:t> </a:t>
            </a:r>
            <a:r>
              <a:rPr lang="en-US" dirty="0" err="1"/>
              <a:t>nhất</a:t>
            </a:r>
            <a:r>
              <a:rPr lang="en-US" dirty="0"/>
              <a:t> pos – t </a:t>
            </a:r>
            <a:r>
              <a:rPr lang="en-US" dirty="0" err="1"/>
              <a:t>các</a:t>
            </a:r>
            <a:r>
              <a:rPr lang="en-US" dirty="0"/>
              <a:t> </a:t>
            </a:r>
            <a:r>
              <a:rPr lang="en-US" dirty="0" err="1"/>
              <a:t>hoạt</a:t>
            </a:r>
            <a:r>
              <a:rPr lang="en-US" dirty="0"/>
              <a:t> </a:t>
            </a:r>
            <a:r>
              <a:rPr lang="en-US" dirty="0" err="1"/>
              <a:t>động</a:t>
            </a:r>
            <a:r>
              <a:rPr lang="en-US" dirty="0"/>
              <a:t> </a:t>
            </a:r>
            <a:r>
              <a:rPr lang="en-US" dirty="0" err="1"/>
              <a:t>là</a:t>
            </a:r>
            <a:r>
              <a:rPr lang="en-US" dirty="0"/>
              <a:t> :</a:t>
            </a:r>
            <a:r>
              <a:rPr lang="en-US" dirty="0" err="1"/>
              <a:t>dựa</a:t>
            </a:r>
            <a:r>
              <a:rPr lang="en-US" dirty="0"/>
              <a:t> </a:t>
            </a:r>
            <a:r>
              <a:rPr lang="en-US" dirty="0" err="1"/>
              <a:t>trên</a:t>
            </a:r>
            <a:r>
              <a:rPr lang="en-US" dirty="0"/>
              <a:t> </a:t>
            </a:r>
            <a:r>
              <a:rPr lang="en-US" dirty="0" err="1"/>
              <a:t>tần</a:t>
            </a:r>
            <a:r>
              <a:rPr lang="en-US" dirty="0"/>
              <a:t> </a:t>
            </a:r>
            <a:r>
              <a:rPr lang="en-US" dirty="0" err="1"/>
              <a:t>suất</a:t>
            </a:r>
            <a:r>
              <a:rPr lang="en-US" dirty="0"/>
              <a:t> </a:t>
            </a:r>
            <a:r>
              <a:rPr lang="en-US" dirty="0" err="1"/>
              <a:t>xuất</a:t>
            </a:r>
            <a:r>
              <a:rPr lang="en-US" dirty="0"/>
              <a:t> </a:t>
            </a:r>
            <a:r>
              <a:rPr lang="en-US" dirty="0" err="1"/>
              <a:t>hiện</a:t>
            </a:r>
            <a:r>
              <a:rPr lang="en-US" dirty="0"/>
              <a:t> </a:t>
            </a:r>
            <a:r>
              <a:rPr lang="en-US" dirty="0" err="1"/>
              <a:t>của</a:t>
            </a:r>
            <a:r>
              <a:rPr lang="en-US" dirty="0"/>
              <a:t> </a:t>
            </a:r>
            <a:r>
              <a:rPr lang="en-US" dirty="0" err="1"/>
              <a:t>các</a:t>
            </a:r>
            <a:r>
              <a:rPr lang="en-US" dirty="0"/>
              <a:t> </a:t>
            </a:r>
            <a:r>
              <a:rPr lang="en-US" dirty="0" err="1"/>
              <a:t>nhãn</a:t>
            </a:r>
            <a:r>
              <a:rPr lang="en-US" dirty="0"/>
              <a:t> </a:t>
            </a:r>
            <a:r>
              <a:rPr lang="en-US" dirty="0" err="1"/>
              <a:t>từ</a:t>
            </a:r>
            <a:r>
              <a:rPr lang="en-US" dirty="0"/>
              <a:t> </a:t>
            </a:r>
            <a:r>
              <a:rPr lang="en-US" dirty="0" err="1"/>
              <a:t>loại</a:t>
            </a:r>
            <a:r>
              <a:rPr lang="en-US" dirty="0"/>
              <a:t> </a:t>
            </a:r>
            <a:r>
              <a:rPr lang="en-US" dirty="0" err="1"/>
              <a:t>trong</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những</a:t>
            </a:r>
            <a:r>
              <a:rPr lang="en-US" dirty="0"/>
              <a:t> </a:t>
            </a:r>
            <a:r>
              <a:rPr lang="en-US" dirty="0" err="1"/>
              <a:t>từ</a:t>
            </a:r>
            <a:r>
              <a:rPr lang="en-US" dirty="0"/>
              <a:t> </a:t>
            </a:r>
            <a:r>
              <a:rPr lang="en-US" dirty="0" err="1"/>
              <a:t>chưa</a:t>
            </a:r>
            <a:r>
              <a:rPr lang="en-US" dirty="0"/>
              <a:t> </a:t>
            </a:r>
            <a:r>
              <a:rPr lang="en-US" dirty="0" err="1"/>
              <a:t>từng</a:t>
            </a:r>
            <a:r>
              <a:rPr lang="en-US" dirty="0"/>
              <a:t> </a:t>
            </a:r>
            <a:r>
              <a:rPr lang="en-US" dirty="0" err="1"/>
              <a:t>xuất</a:t>
            </a:r>
            <a:r>
              <a:rPr lang="en-US" dirty="0"/>
              <a:t> </a:t>
            </a:r>
            <a:r>
              <a:rPr lang="en-US" dirty="0" err="1"/>
              <a:t>hiện</a:t>
            </a:r>
            <a:r>
              <a:rPr lang="en-US" dirty="0"/>
              <a:t> </a:t>
            </a:r>
            <a:r>
              <a:rPr lang="en-US" dirty="0" err="1"/>
              <a:t>trong</a:t>
            </a:r>
            <a:r>
              <a:rPr lang="en-US" dirty="0"/>
              <a:t> </a:t>
            </a:r>
            <a:r>
              <a:rPr lang="en-US" dirty="0" err="1"/>
              <a:t>dũ</a:t>
            </a:r>
            <a:r>
              <a:rPr lang="en-US" dirty="0"/>
              <a:t> </a:t>
            </a:r>
            <a:r>
              <a:rPr lang="en-US" dirty="0" err="1"/>
              <a:t>liệu</a:t>
            </a:r>
            <a:r>
              <a:rPr lang="en-US" dirty="0"/>
              <a:t> </a:t>
            </a:r>
            <a:r>
              <a:rPr lang="en-US" dirty="0" err="1"/>
              <a:t>huấn</a:t>
            </a:r>
            <a:r>
              <a:rPr lang="en-US" dirty="0"/>
              <a:t> </a:t>
            </a:r>
            <a:r>
              <a:rPr lang="en-US" dirty="0" err="1"/>
              <a:t>luyên</a:t>
            </a:r>
            <a:r>
              <a:rPr lang="en-US" dirty="0"/>
              <a:t> </a:t>
            </a:r>
            <a:r>
              <a:rPr lang="en-US" dirty="0" err="1"/>
              <a:t>thì</a:t>
            </a:r>
            <a:r>
              <a:rPr lang="en-US" dirty="0"/>
              <a:t> </a:t>
            </a:r>
            <a:r>
              <a:rPr lang="en-US" dirty="0" err="1"/>
              <a:t>gán</a:t>
            </a:r>
            <a:r>
              <a:rPr lang="en-US" dirty="0"/>
              <a:t> </a:t>
            </a:r>
            <a:r>
              <a:rPr lang="en-US" dirty="0" err="1"/>
              <a:t>cho</a:t>
            </a:r>
            <a:r>
              <a:rPr lang="en-US" dirty="0"/>
              <a:t> </a:t>
            </a:r>
            <a:r>
              <a:rPr lang="en-US" dirty="0" err="1"/>
              <a:t>chúng</a:t>
            </a:r>
            <a:r>
              <a:rPr lang="en-US" dirty="0"/>
              <a:t> </a:t>
            </a:r>
            <a:r>
              <a:rPr lang="en-US" dirty="0" err="1"/>
              <a:t>nhãn</a:t>
            </a:r>
            <a:r>
              <a:rPr lang="en-US" dirty="0"/>
              <a:t> </a:t>
            </a:r>
            <a:r>
              <a:rPr lang="en-US" dirty="0" err="1"/>
              <a:t>từ</a:t>
            </a:r>
            <a:r>
              <a:rPr lang="en-US" dirty="0"/>
              <a:t> </a:t>
            </a:r>
            <a:r>
              <a:rPr lang="en-US" dirty="0" err="1"/>
              <a:t>loại</a:t>
            </a:r>
            <a:r>
              <a:rPr lang="en-US" dirty="0"/>
              <a:t> </a:t>
            </a:r>
            <a:r>
              <a:rPr lang="en-US" dirty="0" err="1"/>
              <a:t>phổ</a:t>
            </a:r>
            <a:r>
              <a:rPr lang="en-US" dirty="0"/>
              <a:t> </a:t>
            </a:r>
            <a:r>
              <a:rPr lang="en-US" dirty="0" err="1"/>
              <a:t>biến</a:t>
            </a:r>
            <a:r>
              <a:rPr lang="en-US" dirty="0"/>
              <a:t> </a:t>
            </a:r>
            <a:r>
              <a:rPr lang="en-US" dirty="0" err="1"/>
              <a:t>nhất</a:t>
            </a:r>
            <a:r>
              <a:rPr lang="en-US" dirty="0"/>
              <a:t>. </a:t>
            </a:r>
            <a:r>
              <a:rPr lang="en-US" dirty="0" err="1"/>
              <a:t>Với</a:t>
            </a:r>
            <a:r>
              <a:rPr lang="en-US" dirty="0"/>
              <a:t> baseline </a:t>
            </a:r>
            <a:r>
              <a:rPr lang="en-US" dirty="0" err="1"/>
              <a:t>này</a:t>
            </a:r>
            <a:r>
              <a:rPr lang="en-US" dirty="0"/>
              <a:t> </a:t>
            </a:r>
            <a:r>
              <a:rPr lang="en-US" dirty="0" err="1"/>
              <a:t>đạt</a:t>
            </a:r>
            <a:r>
              <a:rPr lang="en-US" dirty="0"/>
              <a:t> </a:t>
            </a:r>
            <a:r>
              <a:rPr lang="en-US" dirty="0" err="1"/>
              <a:t>dộ</a:t>
            </a:r>
            <a:r>
              <a:rPr lang="en-US" dirty="0"/>
              <a:t> </a:t>
            </a:r>
            <a:r>
              <a:rPr lang="en-US" dirty="0" err="1"/>
              <a:t>chính</a:t>
            </a:r>
            <a:r>
              <a:rPr lang="en-US" dirty="0"/>
              <a:t> </a:t>
            </a:r>
            <a:r>
              <a:rPr lang="en-US" dirty="0" err="1"/>
              <a:t>xác</a:t>
            </a:r>
            <a:r>
              <a:rPr lang="en-US" dirty="0"/>
              <a:t> </a:t>
            </a:r>
            <a:r>
              <a:rPr lang="en-US" dirty="0" err="1"/>
              <a:t>là</a:t>
            </a:r>
            <a:r>
              <a:rPr lang="en-US" dirty="0"/>
              <a:t> 0.9 </a:t>
            </a:r>
            <a:r>
              <a:rPr lang="en-US" dirty="0" err="1"/>
              <a:t>trên</a:t>
            </a:r>
            <a:r>
              <a:rPr lang="en-US" dirty="0"/>
              <a:t> </a:t>
            </a:r>
            <a:r>
              <a:rPr lang="en-US" dirty="0" err="1"/>
              <a:t>tập</a:t>
            </a:r>
            <a:r>
              <a:rPr lang="en-US" dirty="0"/>
              <a:t> brown </a:t>
            </a:r>
            <a:r>
              <a:rPr lang="en-US" dirty="0" err="1"/>
              <a:t>nhưng</a:t>
            </a:r>
            <a:r>
              <a:rPr lang="en-US" dirty="0"/>
              <a:t> ….</a:t>
            </a:r>
          </a:p>
          <a:p>
            <a:r>
              <a:rPr lang="en-US" dirty="0" err="1"/>
              <a:t>Còn</a:t>
            </a:r>
            <a:r>
              <a:rPr lang="en-US" dirty="0"/>
              <a:t> </a:t>
            </a:r>
            <a:r>
              <a:rPr lang="en-US" dirty="0" err="1"/>
              <a:t>vói</a:t>
            </a:r>
            <a:r>
              <a:rPr lang="en-US" dirty="0"/>
              <a:t> </a:t>
            </a:r>
            <a:r>
              <a:rPr lang="en-US" dirty="0" err="1"/>
              <a:t>mô</a:t>
            </a:r>
            <a:r>
              <a:rPr lang="en-US" dirty="0"/>
              <a:t> </a:t>
            </a:r>
            <a:r>
              <a:rPr lang="en-US" dirty="0" err="1"/>
              <a:t>hình</a:t>
            </a:r>
            <a:r>
              <a:rPr lang="en-US" dirty="0"/>
              <a:t> </a:t>
            </a:r>
            <a:r>
              <a:rPr lang="en-US" dirty="0" err="1"/>
              <a:t>standford</a:t>
            </a:r>
            <a:r>
              <a:rPr lang="en-US" dirty="0"/>
              <a:t> </a:t>
            </a:r>
            <a:r>
              <a:rPr lang="en-US" dirty="0" err="1"/>
              <a:t>tiên</a:t>
            </a:r>
            <a:r>
              <a:rPr lang="en-US" dirty="0"/>
              <a:t> </a:t>
            </a:r>
            <a:r>
              <a:rPr lang="en-US" dirty="0" err="1"/>
              <a:t>tiến</a:t>
            </a:r>
            <a:r>
              <a:rPr lang="en-US" dirty="0"/>
              <a:t> </a:t>
            </a:r>
            <a:r>
              <a:rPr lang="en-US" dirty="0" err="1"/>
              <a:t>hơn</a:t>
            </a:r>
            <a:r>
              <a:rPr lang="en-US" dirty="0"/>
              <a:t> do </a:t>
            </a:r>
            <a:r>
              <a:rPr lang="en-US" dirty="0" err="1"/>
              <a:t>chủ</a:t>
            </a:r>
            <a:r>
              <a:rPr lang="en-US" dirty="0"/>
              <a:t> </a:t>
            </a:r>
            <a:r>
              <a:rPr lang="en-US" dirty="0" err="1"/>
              <a:t>yếu</a:t>
            </a:r>
            <a:r>
              <a:rPr lang="en-US" dirty="0"/>
              <a:t> </a:t>
            </a:r>
            <a:r>
              <a:rPr lang="en-US" dirty="0" err="1"/>
              <a:t>dựa</a:t>
            </a:r>
            <a:r>
              <a:rPr lang="en-US" dirty="0"/>
              <a:t> </a:t>
            </a:r>
            <a:r>
              <a:rPr lang="en-US" dirty="0" err="1"/>
              <a:t>trên</a:t>
            </a:r>
            <a:r>
              <a:rPr lang="en-US" dirty="0"/>
              <a:t> </a:t>
            </a:r>
            <a:r>
              <a:rPr lang="en-US" dirty="0" err="1"/>
              <a:t>các</a:t>
            </a:r>
            <a:r>
              <a:rPr lang="en-US" dirty="0"/>
              <a:t> </a:t>
            </a:r>
            <a:r>
              <a:rPr lang="en-US" b="1" dirty="0" err="1"/>
              <a:t>mô</a:t>
            </a:r>
            <a:r>
              <a:rPr lang="en-US" b="1" dirty="0"/>
              <a:t> </a:t>
            </a:r>
            <a:r>
              <a:rPr lang="en-US" b="1" dirty="0" err="1"/>
              <a:t>hình</a:t>
            </a:r>
            <a:r>
              <a:rPr lang="en-US" b="1" dirty="0"/>
              <a:t> </a:t>
            </a:r>
            <a:r>
              <a:rPr lang="en-US" b="1" dirty="0" err="1"/>
              <a:t>xác</a:t>
            </a:r>
            <a:r>
              <a:rPr lang="en-US" b="1" dirty="0"/>
              <a:t> </a:t>
            </a:r>
            <a:r>
              <a:rPr lang="en-US" b="1" dirty="0" err="1"/>
              <a:t>suất</a:t>
            </a:r>
            <a:r>
              <a:rPr lang="en-US" b="1" dirty="0"/>
              <a:t> </a:t>
            </a:r>
            <a:r>
              <a:rPr lang="en-US" b="1" dirty="0" err="1"/>
              <a:t>thống</a:t>
            </a:r>
            <a:r>
              <a:rPr lang="en-US" b="1" dirty="0"/>
              <a:t> </a:t>
            </a:r>
            <a:r>
              <a:rPr lang="en-US" b="1" dirty="0" err="1"/>
              <a:t>kê</a:t>
            </a:r>
            <a:r>
              <a:rPr lang="en-US" b="1" dirty="0"/>
              <a:t> </a:t>
            </a:r>
            <a:r>
              <a:rPr lang="en-US" b="1" dirty="0" err="1"/>
              <a:t>đạt</a:t>
            </a:r>
            <a:r>
              <a:rPr lang="en-US" b="1" dirty="0"/>
              <a:t> </a:t>
            </a:r>
            <a:r>
              <a:rPr lang="en-US" b="1" dirty="0" err="1"/>
              <a:t>độ</a:t>
            </a:r>
            <a:r>
              <a:rPr lang="en-US" b="1" dirty="0"/>
              <a:t> </a:t>
            </a:r>
            <a:r>
              <a:rPr lang="en-US" b="1" dirty="0" err="1"/>
              <a:t>chính</a:t>
            </a:r>
            <a:r>
              <a:rPr lang="en-US" b="1" dirty="0"/>
              <a:t> </a:t>
            </a:r>
            <a:r>
              <a:rPr lang="en-US" b="1" dirty="0" err="1"/>
              <a:t>xác</a:t>
            </a:r>
            <a:r>
              <a:rPr lang="en-US" b="1" dirty="0"/>
              <a:t> 0.97 </a:t>
            </a:r>
            <a:r>
              <a:rPr lang="en-US" b="1" dirty="0" err="1"/>
              <a:t>còn</a:t>
            </a:r>
            <a:r>
              <a:rPr lang="en-US" b="1" dirty="0"/>
              <a:t> </a:t>
            </a:r>
            <a:r>
              <a:rPr lang="en-US" b="1" dirty="0" err="1"/>
              <a:t>trên</a:t>
            </a:r>
            <a:r>
              <a:rPr lang="en-US" b="1" dirty="0"/>
              <a:t> </a:t>
            </a:r>
            <a:r>
              <a:rPr lang="en-US" b="1" dirty="0" err="1"/>
              <a:t>twet</a:t>
            </a:r>
            <a:r>
              <a:rPr lang="en-US" b="1" dirty="0"/>
              <a:t> </a:t>
            </a:r>
            <a:r>
              <a:rPr lang="en-US" b="1" dirty="0" err="1"/>
              <a:t>lại</a:t>
            </a:r>
            <a:r>
              <a:rPr lang="en-US" b="1" dirty="0"/>
              <a:t> </a:t>
            </a:r>
            <a:r>
              <a:rPr lang="en-US" b="1" dirty="0" err="1"/>
              <a:t>chỉ</a:t>
            </a:r>
            <a:r>
              <a:rPr lang="en-US" b="1" dirty="0"/>
              <a:t> </a:t>
            </a:r>
            <a:r>
              <a:rPr lang="en-US" b="1" dirty="0" err="1"/>
              <a:t>có</a:t>
            </a:r>
            <a:r>
              <a:rPr lang="en-US" b="1" dirty="0"/>
              <a:t> 0.8 . </a:t>
            </a:r>
            <a:r>
              <a:rPr lang="en-US" b="1" dirty="0" err="1"/>
              <a:t>Có</a:t>
            </a:r>
            <a:r>
              <a:rPr lang="en-US" b="1" dirty="0"/>
              <a:t> </a:t>
            </a:r>
            <a:r>
              <a:rPr lang="en-US" b="1" dirty="0" err="1"/>
              <a:t>thể</a:t>
            </a:r>
            <a:r>
              <a:rPr lang="en-US" b="1" dirty="0"/>
              <a:t> </a:t>
            </a:r>
            <a:r>
              <a:rPr lang="en-US" b="1" dirty="0" err="1"/>
              <a:t>thấy</a:t>
            </a:r>
            <a:r>
              <a:rPr lang="en-US" b="1" dirty="0"/>
              <a:t> </a:t>
            </a:r>
            <a:r>
              <a:rPr lang="en-US" b="1" dirty="0" err="1"/>
              <a:t>đay</a:t>
            </a:r>
            <a:r>
              <a:rPr lang="en-US" b="1" dirty="0"/>
              <a:t> </a:t>
            </a:r>
            <a:r>
              <a:rPr lang="en-US" b="1" dirty="0" err="1"/>
              <a:t>là</a:t>
            </a:r>
            <a:r>
              <a:rPr lang="en-US" b="1" dirty="0"/>
              <a:t> 1 </a:t>
            </a:r>
            <a:r>
              <a:rPr lang="en-US" b="1" dirty="0" err="1"/>
              <a:t>sự</a:t>
            </a:r>
            <a:r>
              <a:rPr lang="en-US" b="1" dirty="0"/>
              <a:t> </a:t>
            </a:r>
            <a:r>
              <a:rPr lang="en-US" b="1" dirty="0" err="1"/>
              <a:t>giảm</a:t>
            </a:r>
            <a:r>
              <a:rPr lang="en-US" b="1" dirty="0"/>
              <a:t> </a:t>
            </a:r>
            <a:r>
              <a:rPr lang="en-US" b="1" dirty="0" err="1"/>
              <a:t>sụt</a:t>
            </a:r>
            <a:r>
              <a:rPr lang="en-US" b="1" dirty="0"/>
              <a:t> </a:t>
            </a:r>
            <a:r>
              <a:rPr lang="en-US" b="1" dirty="0" err="1"/>
              <a:t>hiệu</a:t>
            </a:r>
            <a:r>
              <a:rPr lang="en-US" b="1" dirty="0"/>
              <a:t> </a:t>
            </a:r>
            <a:r>
              <a:rPr lang="en-US" b="1" dirty="0" err="1"/>
              <a:t>xuất</a:t>
            </a:r>
            <a:r>
              <a:rPr lang="en-US" b="1" dirty="0"/>
              <a:t> </a:t>
            </a:r>
            <a:r>
              <a:rPr lang="en-US" b="1" dirty="0" err="1"/>
              <a:t>khá</a:t>
            </a:r>
            <a:r>
              <a:rPr lang="en-US" b="1" dirty="0"/>
              <a:t> </a:t>
            </a:r>
            <a:r>
              <a:rPr lang="en-US" b="1" dirty="0" err="1"/>
              <a:t>lớn</a:t>
            </a:r>
            <a:r>
              <a:rPr lang="en-US" b="1" dirty="0"/>
              <a:t>.</a:t>
            </a:r>
          </a:p>
          <a:p>
            <a:endParaRPr lang="en-US" b="1" dirty="0"/>
          </a:p>
          <a:p>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lý</a:t>
            </a:r>
            <a:r>
              <a:rPr lang="en-US" sz="1800" dirty="0">
                <a:effectLst/>
                <a:latin typeface="Aptos" panose="020B0004020202020204" pitchFamily="34" charset="0"/>
                <a:ea typeface="Aptos" panose="020B0004020202020204" pitchFamily="34" charset="0"/>
                <a:cs typeface="Times New Roman" panose="02020603050405020304" pitchFamily="18" charset="0"/>
              </a:rPr>
              <a:t> do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dẫn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đến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sự</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sụt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giảm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hiệu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suất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này</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Bảng</a:t>
            </a:r>
            <a:r>
              <a:rPr lang="en-US" sz="1800" dirty="0">
                <a:effectLst/>
                <a:latin typeface="Aptos" panose="020B0004020202020204" pitchFamily="34" charset="0"/>
                <a:ea typeface="Aptos" panose="020B0004020202020204" pitchFamily="34" charset="0"/>
                <a:cs typeface="Times New Roman" panose="02020603050405020304" pitchFamily="18" charset="0"/>
              </a:rPr>
              <a:t> 3 </a:t>
            </a:r>
            <a:r>
              <a:rPr lang="en-US" sz="1800" dirty="0" err="1">
                <a:effectLst/>
                <a:latin typeface="Aptos" panose="020B0004020202020204" pitchFamily="34" charset="0"/>
                <a:ea typeface="Aptos" panose="020B0004020202020204" pitchFamily="34" charset="0"/>
                <a:cs typeface="Times New Roman" panose="02020603050405020304" pitchFamily="18" charset="0"/>
              </a:rPr>
              <a:t>liệt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kê</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lỗi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phổ</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biến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bộ</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gán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800" dirty="0">
                <a:effectLst/>
                <a:latin typeface="Aptos" panose="020B0004020202020204" pitchFamily="34" charset="0"/>
                <a:ea typeface="Aptos" panose="020B0004020202020204" pitchFamily="34" charset="0"/>
                <a:cs typeface="Times New Roman" panose="02020603050405020304" pitchFamily="18" charset="0"/>
              </a:rPr>
              <a:t> Stanford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mắc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phải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Đầu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tiên</a:t>
            </a:r>
            <a:r>
              <a:rPr lang="en-US" sz="1800" dirty="0">
                <a:effectLst/>
                <a:latin typeface="Aptos" panose="020B0004020202020204" pitchFamily="34" charset="0"/>
                <a:ea typeface="Aptos" panose="020B0004020202020204" pitchFamily="34" charset="0"/>
                <a:cs typeface="Times New Roman" panose="02020603050405020304" pitchFamily="18" charset="0"/>
              </a:rPr>
              <a:t>, do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việc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ổn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định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danh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bị</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nhầm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thành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danh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riêng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ngược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lại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a:buFont typeface="Arial" panose="020B0604020202020204" pitchFamily="34" charset="0"/>
              <a:buChar char="•"/>
            </a:pPr>
            <a:r>
              <a:rPr lang="vi-VN" b="1" dirty="0"/>
              <a:t>NN vs. NNP</a:t>
            </a:r>
            <a:r>
              <a:rPr lang="vi-VN" dirty="0"/>
              <a:t> (Danh từ chung vs. Danh từ riêng):Tỷ lệ lỗi của Stanford POS Tagger là </a:t>
            </a:r>
            <a:r>
              <a:rPr lang="vi-VN" b="1" dirty="0"/>
              <a:t>0.102</a:t>
            </a:r>
            <a:r>
              <a:rPr lang="vi-VN" dirty="0"/>
              <a:t>, trong khi T-POS chỉ còn </a:t>
            </a:r>
            <a:r>
              <a:rPr lang="vi-VN" b="1" dirty="0"/>
              <a:t>0.072</a:t>
            </a:r>
            <a:r>
              <a:rPr lang="vi-VN" dirty="0"/>
              <a:t>.</a:t>
            </a:r>
          </a:p>
          <a:p>
            <a:pPr>
              <a:buFont typeface="Arial" panose="020B0604020202020204" pitchFamily="34" charset="0"/>
              <a:buChar char="•"/>
            </a:pPr>
            <a:r>
              <a:rPr lang="vi-VN" dirty="0"/>
              <a:t>T-POS đã giảm được </a:t>
            </a:r>
            <a:r>
              <a:rPr lang="vi-VN" b="1" dirty="0"/>
              <a:t>29%</a:t>
            </a:r>
            <a:r>
              <a:rPr lang="vi-VN" dirty="0"/>
              <a:t> lỗi so với Stanford.</a:t>
            </a:r>
          </a:p>
          <a:p>
            <a:pPr>
              <a:buFont typeface="Arial" panose="020B0604020202020204" pitchFamily="34" charset="0"/>
              <a:buChar char="•"/>
            </a:pPr>
            <a:r>
              <a:rPr lang="vi-VN" dirty="0"/>
              <a:t>Điều này cho thấy T-POS cải thiện hiệu suất trong việc phân biệt giữa danh từ chung và danh từ riêng.</a:t>
            </a:r>
          </a:p>
          <a:p>
            <a:endParaRPr lang="en-US" dirty="0"/>
          </a:p>
        </p:txBody>
      </p:sp>
      <p:sp>
        <p:nvSpPr>
          <p:cNvPr id="4" name="Slide Number Placeholder 3"/>
          <p:cNvSpPr>
            <a:spLocks noGrp="1"/>
          </p:cNvSpPr>
          <p:nvPr>
            <p:ph type="sldNum" sz="quarter" idx="5"/>
          </p:nvPr>
        </p:nvSpPr>
        <p:spPr/>
        <p:txBody>
          <a:bodyPr/>
          <a:lstStyle/>
          <a:p>
            <a:fld id="{306E97EF-5685-40E1-AEAA-84041410730A}" type="slidenum">
              <a:rPr lang="zh-CN" altLang="en-US" smtClean="0"/>
              <a:t>9</a:t>
            </a:fld>
            <a:endParaRPr lang="zh-CN" altLang="en-US"/>
          </a:p>
        </p:txBody>
      </p:sp>
    </p:spTree>
    <p:extLst>
      <p:ext uri="{BB962C8B-B14F-4D97-AF65-F5344CB8AC3E}">
        <p14:creationId xmlns:p14="http://schemas.microsoft.com/office/powerpoint/2010/main" val="2132394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err="1"/>
              <a:t>Tiếp</a:t>
            </a:r>
            <a:r>
              <a:rPr lang="en-US" b="1" dirty="0"/>
              <a:t> </a:t>
            </a:r>
            <a:r>
              <a:rPr lang="en-US" b="1" dirty="0" err="1"/>
              <a:t>theo</a:t>
            </a:r>
            <a:r>
              <a:rPr lang="en-US" b="1" dirty="0"/>
              <a:t> </a:t>
            </a:r>
            <a:r>
              <a:rPr lang="en-US" b="1" dirty="0" err="1"/>
              <a:t>là</a:t>
            </a:r>
            <a:r>
              <a:rPr lang="en-US" b="1" dirty="0"/>
              <a:t> </a:t>
            </a:r>
            <a:r>
              <a:rPr lang="en-US" b="1" dirty="0" err="1"/>
              <a:t>mục</a:t>
            </a:r>
            <a:r>
              <a:rPr lang="en-US" b="1" dirty="0"/>
              <a:t> 2.2 shallow parsing hay </a:t>
            </a:r>
            <a:r>
              <a:rPr lang="en-US" b="1" dirty="0" err="1"/>
              <a:t>hiểu</a:t>
            </a:r>
            <a:r>
              <a:rPr lang="en-US" b="1" dirty="0"/>
              <a:t> </a:t>
            </a:r>
            <a:r>
              <a:rPr lang="en-US" b="1" dirty="0" err="1"/>
              <a:t>đơn</a:t>
            </a:r>
            <a:r>
              <a:rPr lang="en-US" b="1" dirty="0"/>
              <a:t> </a:t>
            </a:r>
            <a:r>
              <a:rPr lang="en-US" b="1" dirty="0" err="1"/>
              <a:t>giản</a:t>
            </a:r>
            <a:r>
              <a:rPr lang="en-US" b="1" dirty="0"/>
              <a:t> </a:t>
            </a:r>
            <a:r>
              <a:rPr lang="en-US" b="1" dirty="0" err="1"/>
              <a:t>là</a:t>
            </a:r>
            <a:r>
              <a:rPr lang="en-US" b="1" dirty="0"/>
              <a:t> </a:t>
            </a:r>
            <a:r>
              <a:rPr lang="en-US" b="1" dirty="0" err="1"/>
              <a:t>phân</a:t>
            </a:r>
            <a:r>
              <a:rPr lang="en-US" b="1" dirty="0"/>
              <a:t> </a:t>
            </a:r>
            <a:r>
              <a:rPr lang="en-US" b="1" dirty="0" err="1"/>
              <a:t>đoạn</a:t>
            </a:r>
            <a:r>
              <a:rPr lang="en-US" b="1" dirty="0"/>
              <a:t> . </a:t>
            </a:r>
            <a:r>
              <a:rPr lang="en-US" b="1" dirty="0" err="1"/>
              <a:t>Nó</a:t>
            </a:r>
            <a:r>
              <a:rPr lang="en-US" b="1" dirty="0"/>
              <a:t> </a:t>
            </a:r>
            <a:r>
              <a:rPr lang="en-US" b="1" dirty="0" err="1"/>
              <a:t>sẽ</a:t>
            </a:r>
            <a:r>
              <a:rPr lang="en-US" b="1" dirty="0"/>
              <a:t> </a:t>
            </a:r>
            <a:r>
              <a:rPr lang="en-US" b="1" dirty="0" err="1"/>
              <a:t>có</a:t>
            </a:r>
            <a:r>
              <a:rPr lang="en-US" b="1" dirty="0"/>
              <a:t> </a:t>
            </a:r>
            <a:r>
              <a:rPr lang="en-US" b="1" dirty="0" err="1"/>
              <a:t>nhiệm</a:t>
            </a:r>
            <a:r>
              <a:rPr lang="en-US" b="1" dirty="0"/>
              <a:t> </a:t>
            </a:r>
            <a:r>
              <a:rPr lang="en-US" b="1" dirty="0" err="1"/>
              <a:t>vụ</a:t>
            </a:r>
            <a:r>
              <a:rPr lang="en-US" b="1" dirty="0"/>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nhận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diện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cụm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tính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đệ</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quy</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chẳng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như</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cụm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danh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cụm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động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cụm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giới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văn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bản</a:t>
            </a:r>
            <a:r>
              <a:rPr lang="en-US" sz="1800" dirty="0">
                <a:effectLst/>
                <a:latin typeface="Aptos" panose="020B0004020202020204" pitchFamily="34" charset="0"/>
                <a:ea typeface="Aptos" panose="020B0004020202020204" pitchFamily="34" charset="0"/>
                <a:cs typeface="Times New Roman" panose="02020603050405020304" pitchFamily="18" charset="0"/>
              </a:rPr>
              <a:t> . </a:t>
            </a:r>
          </a:p>
          <a:p>
            <a:pPr>
              <a:buFont typeface="Arial" panose="020B0604020202020204" pitchFamily="34" charset="0"/>
              <a:buNone/>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a:buFont typeface="+mj-lt"/>
              <a:buAutoNum type="arabicPeriod"/>
            </a:pP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xem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ảnh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minh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họa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sau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vi-VN" dirty="0"/>
              <a:t>Cụm danh từ đầu tiên (NP): "The fox"</a:t>
            </a:r>
          </a:p>
          <a:p>
            <a:pPr>
              <a:buFont typeface="+mj-lt"/>
              <a:buAutoNum type="arabicPeriod"/>
            </a:pPr>
            <a:r>
              <a:rPr lang="vi-VN" dirty="0"/>
              <a:t>Cụm động từ (VP): "ate the chicken," trong đó:</a:t>
            </a:r>
          </a:p>
          <a:p>
            <a:pPr marL="742950" lvl="1" indent="-285750">
              <a:buFont typeface="+mj-lt"/>
              <a:buAutoNum type="arabicPeriod"/>
            </a:pPr>
            <a:r>
              <a:rPr lang="vi-VN" dirty="0"/>
              <a:t>"ate" là động từ (V).</a:t>
            </a:r>
          </a:p>
          <a:p>
            <a:pPr marL="742950" lvl="1" indent="-285750">
              <a:buFont typeface="+mj-lt"/>
              <a:buAutoNum type="arabicPeriod"/>
            </a:pPr>
            <a:r>
              <a:rPr lang="vi-VN" dirty="0"/>
              <a:t>"the chicken" là cụm danh từ (NP) chỉ đối tượng bị ăn.</a:t>
            </a:r>
          </a:p>
          <a:p>
            <a:pPr>
              <a:buFont typeface="+mj-lt"/>
              <a:buAutoNum type="arabicPeriod"/>
            </a:pPr>
            <a:r>
              <a:rPr lang="vi-VN" dirty="0"/>
              <a:t>Tất cả các phần này hợp lại thành một câu hoàn chỉnh (S).</a:t>
            </a:r>
          </a:p>
          <a:p>
            <a:r>
              <a:rPr lang="vi-VN" dirty="0"/>
              <a:t>Kỹ thuật shallow parsing giúp xác định các cụm từ này để có thể hiểu sơ lược về cấu trúc của câu mà không cần đi sâu vào phân tích từng mối quan hệ ngữ pháp phức tạp hơn giữa các từ.</a:t>
            </a:r>
          </a:p>
          <a:p>
            <a:pPr>
              <a:buFont typeface="Arial" panose="020B0604020202020204" pitchFamily="34" charset="0"/>
              <a:buNone/>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a:buFont typeface="Arial" panose="020B0604020202020204" pitchFamily="34" charset="0"/>
              <a:buNone/>
            </a:pPr>
            <a:r>
              <a:rPr lang="en-US" sz="1800" b="1" dirty="0" err="1">
                <a:effectLst/>
                <a:latin typeface="Aptos" panose="020B0004020202020204" pitchFamily="34" charset="0"/>
                <a:cs typeface="Times New Roman" panose="02020603050405020304" pitchFamily="18" charset="0"/>
              </a:rPr>
              <a:t>Với</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các</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công</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cụ</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phân</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tích</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có</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sẵn</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hoạt</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động</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kém</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hơn</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trên</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các</a:t>
            </a:r>
            <a:r>
              <a:rPr lang="en-US" sz="1800" b="1" dirty="0">
                <a:effectLst/>
                <a:latin typeface="Aptos" panose="020B0004020202020204" pitchFamily="34" charset="0"/>
                <a:cs typeface="Times New Roman" panose="02020603050405020304" pitchFamily="18" charset="0"/>
              </a:rPr>
              <a:t> tweet , </a:t>
            </a:r>
            <a:r>
              <a:rPr lang="en-US" sz="1800" b="1" dirty="0" err="1">
                <a:effectLst/>
                <a:latin typeface="Aptos" panose="020B0004020202020204" pitchFamily="34" charset="0"/>
                <a:cs typeface="Times New Roman" panose="02020603050405020304" pitchFamily="18" charset="0"/>
              </a:rPr>
              <a:t>nên</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có</a:t>
            </a:r>
            <a:r>
              <a:rPr lang="en-US" sz="1800" b="1" dirty="0">
                <a:effectLst/>
                <a:latin typeface="Aptos" panose="020B0004020202020204" pitchFamily="34" charset="0"/>
                <a:cs typeface="Times New Roman" panose="02020603050405020304" pitchFamily="18" charset="0"/>
              </a:rPr>
              <a:t> 1 </a:t>
            </a:r>
            <a:r>
              <a:rPr lang="en-US" sz="1800" b="1" dirty="0" err="1">
                <a:effectLst/>
                <a:latin typeface="Aptos" panose="020B0004020202020204" pitchFamily="34" charset="0"/>
                <a:cs typeface="Times New Roman" panose="02020603050405020304" pitchFamily="18" charset="0"/>
              </a:rPr>
              <a:t>số</a:t>
            </a:r>
            <a:r>
              <a:rPr lang="en-US" sz="1800" b="1" dirty="0">
                <a:effectLst/>
                <a:latin typeface="Aptos" panose="020B0004020202020204" pitchFamily="34" charset="0"/>
                <a:cs typeface="Times New Roman" panose="02020603050405020304" pitchFamily="18" charset="0"/>
              </a:rPr>
              <a:t> Phuong </a:t>
            </a:r>
            <a:r>
              <a:rPr lang="en-US" sz="1800" b="1" dirty="0" err="1">
                <a:effectLst/>
                <a:latin typeface="Aptos" panose="020B0004020202020204" pitchFamily="34" charset="0"/>
                <a:cs typeface="Times New Roman" panose="02020603050405020304" pitchFamily="18" charset="0"/>
              </a:rPr>
              <a:t>pháp</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khắc</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phục</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sau</a:t>
            </a:r>
            <a:r>
              <a:rPr lang="en-US" sz="1800" b="1" dirty="0">
                <a:effectLst/>
                <a:latin typeface="Aptos" panose="020B0004020202020204" pitchFamily="34" charset="0"/>
                <a:cs typeface="Times New Roman" panose="02020603050405020304" pitchFamily="18" charset="0"/>
              </a:rPr>
              <a:t> : ( </a:t>
            </a:r>
            <a:r>
              <a:rPr lang="en-US" sz="1800" b="1" dirty="0" err="1">
                <a:effectLst/>
                <a:latin typeface="Aptos" panose="020B0004020202020204" pitchFamily="34" charset="0"/>
                <a:cs typeface="Times New Roman" panose="02020603050405020304" pitchFamily="18" charset="0"/>
              </a:rPr>
              <a:t>đọc</a:t>
            </a:r>
            <a:r>
              <a:rPr lang="en-US" sz="1800" b="1" dirty="0">
                <a:effectLst/>
                <a:latin typeface="Aptos" panose="020B0004020202020204" pitchFamily="34" charset="0"/>
                <a:cs typeface="Times New Roman" panose="02020603050405020304" pitchFamily="18" charset="0"/>
              </a:rPr>
              <a:t> </a:t>
            </a:r>
            <a:r>
              <a:rPr lang="en-US" sz="1800" b="1" dirty="0" err="1">
                <a:effectLst/>
                <a:latin typeface="Aptos" panose="020B0004020202020204" pitchFamily="34" charset="0"/>
                <a:cs typeface="Times New Roman" panose="02020603050405020304" pitchFamily="18" charset="0"/>
              </a:rPr>
              <a:t>silde</a:t>
            </a:r>
            <a:r>
              <a:rPr lang="en-US" sz="1800" b="1" dirty="0">
                <a:effectLst/>
                <a:latin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Bảng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4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báo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hiệu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suất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T-CHUNK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việc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tích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nông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tweet.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Chúng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tôi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sánh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công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cụ</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chunking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sẵn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OpenNLP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đạt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mức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giảm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lỗi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22%.</a:t>
            </a:r>
          </a:p>
          <a:p>
            <a:pPr>
              <a:buFont typeface="Arial" panose="020B0604020202020204" pitchFamily="34" charset="0"/>
              <a:buNone/>
            </a:pPr>
            <a:r>
              <a:rPr lang="en-US" sz="1800" b="1" dirty="0">
                <a:effectLst/>
                <a:latin typeface="Aptos" panose="020B0004020202020204" pitchFamily="34" charset="0"/>
                <a:cs typeface="Times New Roman" panose="02020603050405020304" pitchFamily="18" charset="0"/>
              </a:rPr>
              <a:t> </a:t>
            </a:r>
          </a:p>
          <a:p>
            <a:pPr>
              <a:buFont typeface="Arial" panose="020B0604020202020204" pitchFamily="34" charset="0"/>
              <a:buNone/>
            </a:pPr>
            <a:endParaRPr lang="en-US" b="1" dirty="0"/>
          </a:p>
          <a:p>
            <a:pPr>
              <a:buFont typeface="Arial" panose="020B0604020202020204" pitchFamily="34" charset="0"/>
              <a:buNone/>
            </a:pPr>
            <a:endParaRPr lang="en-US" b="1" dirty="0"/>
          </a:p>
          <a:p>
            <a:pPr>
              <a:buFont typeface="Arial" panose="020B0604020202020204" pitchFamily="34" charset="0"/>
              <a:buNone/>
            </a:pPr>
            <a:endParaRPr lang="en-US" b="1" dirty="0"/>
          </a:p>
          <a:p>
            <a:pPr>
              <a:buFont typeface="Arial" panose="020B0604020202020204" pitchFamily="34" charset="0"/>
              <a:buNone/>
            </a:pPr>
            <a:endParaRPr lang="en-US" b="1" dirty="0"/>
          </a:p>
          <a:p>
            <a:pPr>
              <a:buFont typeface="Arial" panose="020B0604020202020204" pitchFamily="34" charset="0"/>
              <a:buNone/>
            </a:pPr>
            <a:endParaRPr lang="en-US" b="1" dirty="0"/>
          </a:p>
          <a:p>
            <a:endParaRPr lang="en-US" dirty="0"/>
          </a:p>
        </p:txBody>
      </p:sp>
      <p:sp>
        <p:nvSpPr>
          <p:cNvPr id="4" name="Slide Number Placeholder 3"/>
          <p:cNvSpPr>
            <a:spLocks noGrp="1"/>
          </p:cNvSpPr>
          <p:nvPr>
            <p:ph type="sldNum" sz="quarter" idx="5"/>
          </p:nvPr>
        </p:nvSpPr>
        <p:spPr/>
        <p:txBody>
          <a:bodyPr/>
          <a:lstStyle/>
          <a:p>
            <a:fld id="{306E97EF-5685-40E1-AEAA-84041410730A}" type="slidenum">
              <a:rPr lang="zh-CN" altLang="en-US" smtClean="0"/>
              <a:t>11</a:t>
            </a:fld>
            <a:endParaRPr lang="zh-CN" altLang="en-US"/>
          </a:p>
        </p:txBody>
      </p:sp>
    </p:spTree>
    <p:extLst>
      <p:ext uri="{BB962C8B-B14F-4D97-AF65-F5344CB8AC3E}">
        <p14:creationId xmlns:p14="http://schemas.microsoft.com/office/powerpoint/2010/main" val="208437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ptos" panose="020B0004020202020204" pitchFamily="34" charset="0"/>
                <a:ea typeface="Aptos" panose="020B0004020202020204" pitchFamily="34" charset="0"/>
                <a:cs typeface="Times New Roman" panose="02020603050405020304" pitchFamily="18" charset="0"/>
              </a:rPr>
              <a:t>xây</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dựng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bộ</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hoa</a:t>
            </a:r>
            <a:r>
              <a:rPr lang="en-US" sz="1800" dirty="0">
                <a:effectLst/>
                <a:latin typeface="Aptos" panose="020B0004020202020204" pitchFamily="34" charset="0"/>
                <a:ea typeface="Aptos" panose="020B0004020202020204" pitchFamily="34" charset="0"/>
                <a:cs typeface="Times New Roman" panose="02020603050405020304" pitchFamily="18" charset="0"/>
              </a:rPr>
              <a:t>, T-CAP,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dự</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đoán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liệu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tweet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tính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800" dirty="0">
                <a:effectLst/>
                <a:latin typeface="Aptos" panose="020B0004020202020204" pitchFamily="34" charset="0"/>
                <a:ea typeface="Aptos" panose="020B0004020202020204" pitchFamily="34" charset="0"/>
                <a:cs typeface="Times New Roman" panose="02020603050405020304" pitchFamily="18" charset="0"/>
              </a:rPr>
              <a:t> tin hay </a:t>
            </a:r>
            <a:r>
              <a:rPr lang="en-US" sz="18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r>
              <a:rPr lang="en-US" sz="1800" dirty="0" err="1">
                <a:effectLst/>
                <a:latin typeface="Aptos" panose="020B0004020202020204" pitchFamily="34" charset="0"/>
                <a:cs typeface="Times New Roman" panose="02020603050405020304" pitchFamily="18" charset="0"/>
              </a:rPr>
              <a:t>Thứ</a:t>
            </a:r>
            <a:r>
              <a:rPr lang="en-US" sz="1800" dirty="0">
                <a:effectLst/>
                <a:latin typeface="Aptos" panose="020B0004020202020204" pitchFamily="34" charset="0"/>
                <a:cs typeface="Times New Roman" panose="02020603050405020304" pitchFamily="18" charset="0"/>
              </a:rPr>
              <a:t> 2 </a:t>
            </a:r>
            <a:r>
              <a:rPr lang="en-US" sz="1800" dirty="0" err="1">
                <a:effectLst/>
                <a:latin typeface="Aptos" panose="020B0004020202020204" pitchFamily="34" charset="0"/>
                <a:cs typeface="Times New Roman" panose="02020603050405020304" pitchFamily="18" charset="0"/>
              </a:rPr>
              <a:t>là</a:t>
            </a:r>
            <a:r>
              <a:rPr lang="en-US" sz="1800" dirty="0">
                <a:effectLst/>
                <a:latin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đã</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thủ</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gán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cho</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tập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dirty="0">
                <a:effectLst/>
                <a:latin typeface="Aptos" panose="020B0004020202020204" pitchFamily="34" charset="0"/>
                <a:ea typeface="Aptos" panose="020B0004020202020204" pitchFamily="34" charset="0"/>
                <a:cs typeface="Times New Roman" panose="02020603050405020304" pitchFamily="18" charset="0"/>
              </a:rPr>
              <a:t> 800 tweet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mình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thành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tính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800" dirty="0">
                <a:effectLst/>
                <a:latin typeface="Aptos" panose="020B0004020202020204" pitchFamily="34" charset="0"/>
                <a:ea typeface="Aptos" panose="020B0004020202020204" pitchFamily="34" charset="0"/>
                <a:cs typeface="Times New Roman" panose="02020603050405020304" pitchFamily="18" charset="0"/>
              </a:rPr>
              <a:t> tin"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hoặc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tính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800" dirty="0">
                <a:effectLst/>
                <a:latin typeface="Aptos" panose="020B0004020202020204" pitchFamily="34" charset="0"/>
                <a:ea typeface="Aptos" panose="020B0004020202020204" pitchFamily="34" charset="0"/>
                <a:cs typeface="Times New Roman" panose="02020603050405020304" pitchFamily="18" charset="0"/>
              </a:rPr>
              <a:t> tin". </a:t>
            </a:r>
            <a:r>
              <a:rPr lang="vi-VN" dirty="0"/>
              <a:t>Nếu cách viết hoa của một tweet mang tính thông tin, thì mô hình có thể sử dụng nó như một đặc trưng đáng tin cậy để phát hiện thực thể. Ngược lại, với cách viết hoa không mang tính thông tin, mô hình phải cẩn thận hơn vì cách viết hoa có thể gây nhiễu trong quá trình nhận dạng.</a:t>
            </a:r>
            <a:endParaRPr lang="en-US" dirty="0"/>
          </a:p>
          <a:p>
            <a:endParaRPr lang="en-US" dirty="0"/>
          </a:p>
          <a:p>
            <a:r>
              <a:rPr lang="en-US" dirty="0" err="1"/>
              <a:t>Thứ</a:t>
            </a:r>
            <a:r>
              <a:rPr lang="en-US" dirty="0"/>
              <a:t> 3 </a:t>
            </a:r>
            <a:r>
              <a:rPr lang="en-US" dirty="0" err="1"/>
              <a:t>là</a:t>
            </a:r>
            <a:r>
              <a:rPr lang="en-US" dirty="0"/>
              <a:t> </a:t>
            </a:r>
            <a:r>
              <a:rPr lang="vi-VN" dirty="0"/>
              <a:t>sử dụng </a:t>
            </a:r>
            <a:r>
              <a:rPr lang="vi-VN" b="1" dirty="0"/>
              <a:t>Support Vector Machines (SVM)</a:t>
            </a:r>
            <a:r>
              <a:rPr lang="vi-VN" dirty="0"/>
              <a:t> để huấn luyện mô hình phân loại việc viết hoa trong các tweet, cũng như các đặc trưng (features) được sử dụng trong quá trình học máy này</a:t>
            </a:r>
            <a:endParaRPr lang="en-US" dirty="0"/>
          </a:p>
          <a:p>
            <a:r>
              <a:rPr lang="vi-VN" b="1" dirty="0"/>
              <a:t>Tỷ lệ từ được viết hoa trong tweet</a:t>
            </a:r>
            <a:r>
              <a:rPr lang="vi-VN" dirty="0"/>
              <a:t>:</a:t>
            </a:r>
            <a:endParaRPr lang="en-US" dirty="0"/>
          </a:p>
          <a:p>
            <a:r>
              <a:rPr lang="vi-VN" b="1" dirty="0"/>
              <a:t>Tỷ lệ</a:t>
            </a:r>
            <a:r>
              <a:rPr lang="en-US" b="1" dirty="0"/>
              <a:t> </a:t>
            </a:r>
            <a:r>
              <a:rPr lang="vi-VN" b="1" dirty="0"/>
              <a:t>từ xuất hiện trong từ điển thường viết thường hoặc viết hoa nhưng không viết như vậy trong tweet</a:t>
            </a:r>
            <a:endParaRPr lang="en-US" b="1" dirty="0"/>
          </a:p>
          <a:p>
            <a:r>
              <a:rPr lang="vi-VN" b="1" dirty="0"/>
              <a:t>Số lần từ 'I' xuất hiện ở dạng viết thường</a:t>
            </a:r>
            <a:endParaRPr lang="en-US" b="1" dirty="0"/>
          </a:p>
          <a:p>
            <a:r>
              <a:rPr lang="vi-VN" b="1" dirty="0"/>
              <a:t>Việc từ đầu tiên trong tweet có được viết hoa hay không</a:t>
            </a:r>
            <a:r>
              <a:rPr lang="vi-VN" dirty="0"/>
              <a:t>:</a:t>
            </a:r>
            <a:endParaRPr lang="en-US" dirty="0"/>
          </a:p>
          <a:p>
            <a:r>
              <a:rPr lang="en-US" dirty="0" err="1"/>
              <a:t>Và</a:t>
            </a:r>
            <a:r>
              <a:rPr lang="en-US" dirty="0"/>
              <a:t> </a:t>
            </a:r>
            <a:r>
              <a:rPr lang="en-US" dirty="0" err="1"/>
              <a:t>bảng</a:t>
            </a:r>
            <a:r>
              <a:rPr lang="en-US" dirty="0"/>
              <a:t> 5 </a:t>
            </a:r>
            <a:r>
              <a:rPr lang="en-US" dirty="0" err="1"/>
              <a:t>thể</a:t>
            </a:r>
            <a:r>
              <a:rPr lang="en-US" dirty="0"/>
              <a:t> </a:t>
            </a:r>
            <a:r>
              <a:rPr lang="en-US" dirty="0" err="1"/>
              <a:t>hiện</a:t>
            </a:r>
            <a:r>
              <a:rPr lang="en-US" dirty="0"/>
              <a:t> </a:t>
            </a:r>
            <a:r>
              <a:rPr lang="en-US" dirty="0" err="1"/>
              <a:t>hiệu</a:t>
            </a:r>
            <a:r>
              <a:rPr lang="en-US" dirty="0"/>
              <a:t> </a:t>
            </a:r>
            <a:r>
              <a:rPr lang="en-US" dirty="0" err="1"/>
              <a:t>xuất</a:t>
            </a:r>
            <a:r>
              <a:rPr lang="en-US" dirty="0"/>
              <a:t> </a:t>
            </a:r>
            <a:r>
              <a:rPr lang="en-US" dirty="0" err="1"/>
              <a:t>của</a:t>
            </a:r>
            <a:r>
              <a:rPr lang="en-US" dirty="0"/>
              <a:t> </a:t>
            </a:r>
            <a:r>
              <a:rPr lang="en-US" dirty="0" err="1"/>
              <a:t>mô</a:t>
            </a:r>
            <a:r>
              <a:rPr lang="en-US" dirty="0"/>
              <a:t> </a:t>
            </a:r>
            <a:r>
              <a:rPr lang="en-US" dirty="0" err="1"/>
              <a:t>hình</a:t>
            </a:r>
            <a:r>
              <a:rPr lang="en-US" dirty="0"/>
              <a:t> t-cap so </a:t>
            </a:r>
            <a:r>
              <a:rPr lang="en-US" dirty="0" err="1"/>
              <a:t>với</a:t>
            </a:r>
            <a:r>
              <a:rPr lang="en-US" dirty="0"/>
              <a:t> </a:t>
            </a:r>
            <a:r>
              <a:rPr lang="en-US" dirty="0" err="1"/>
              <a:t>phuwong</a:t>
            </a:r>
            <a:r>
              <a:rPr lang="en-US" dirty="0"/>
              <a:t> </a:t>
            </a:r>
            <a:r>
              <a:rPr lang="en-US" dirty="0" err="1"/>
              <a:t>pháp</a:t>
            </a:r>
            <a:r>
              <a:rPr lang="en-US" dirty="0"/>
              <a:t> majority </a:t>
            </a:r>
            <a:r>
              <a:rPr lang="en-US" dirty="0" err="1"/>
              <a:t>basline</a:t>
            </a:r>
            <a:r>
              <a:rPr lang="en-US" dirty="0"/>
              <a:t>  </a:t>
            </a:r>
            <a:r>
              <a:rPr lang="en-US" dirty="0" err="1"/>
              <a:t>thì</a:t>
            </a:r>
            <a:r>
              <a:rPr lang="en-US" dirty="0"/>
              <a:t> t-cap </a:t>
            </a:r>
            <a:r>
              <a:rPr lang="en-US" dirty="0" err="1"/>
              <a:t>vượt</a:t>
            </a:r>
            <a:r>
              <a:rPr lang="en-US" dirty="0"/>
              <a:t> </a:t>
            </a:r>
            <a:r>
              <a:rPr lang="en-US" dirty="0" err="1"/>
              <a:t>trội</a:t>
            </a:r>
            <a:r>
              <a:rPr lang="en-US" dirty="0"/>
              <a:t> </a:t>
            </a:r>
            <a:r>
              <a:rPr lang="en-US" dirty="0" err="1"/>
              <a:t>hơn</a:t>
            </a:r>
            <a:r>
              <a:rPr lang="en-US" dirty="0"/>
              <a:t> </a:t>
            </a:r>
            <a:r>
              <a:rPr lang="en-US" dirty="0" err="1"/>
              <a:t>có</a:t>
            </a:r>
            <a:r>
              <a:rPr lang="en-US" dirty="0"/>
              <a:t> </a:t>
            </a:r>
            <a:r>
              <a:rPr lang="en-US" dirty="0" err="1"/>
              <a:t>điểm</a:t>
            </a:r>
            <a:r>
              <a:rPr lang="en-US" dirty="0"/>
              <a:t> F1 </a:t>
            </a:r>
            <a:r>
              <a:rPr lang="en-US" dirty="0" err="1"/>
              <a:t>cao</a:t>
            </a:r>
            <a:r>
              <a:rPr lang="en-US" dirty="0"/>
              <a:t> </a:t>
            </a:r>
            <a:r>
              <a:rPr lang="en-US" dirty="0" err="1"/>
              <a:t>hơn</a:t>
            </a:r>
            <a:r>
              <a:rPr lang="en-US" dirty="0"/>
              <a:t> </a:t>
            </a:r>
            <a:r>
              <a:rPr lang="en-US" dirty="0" err="1"/>
              <a:t>và</a:t>
            </a:r>
            <a:r>
              <a:rPr lang="en-US" dirty="0"/>
              <a:t> precision </a:t>
            </a:r>
            <a:r>
              <a:rPr lang="en-US" dirty="0" err="1"/>
              <a:t>được</a:t>
            </a:r>
            <a:r>
              <a:rPr lang="en-US" dirty="0"/>
              <a:t> </a:t>
            </a:r>
            <a:r>
              <a:rPr lang="en-US" dirty="0" err="1"/>
              <a:t>cải</a:t>
            </a:r>
            <a:r>
              <a:rPr lang="en-US" dirty="0"/>
              <a:t> </a:t>
            </a:r>
            <a:r>
              <a:rPr lang="en-US" dirty="0" err="1"/>
              <a:t>thiện</a:t>
            </a:r>
            <a:r>
              <a:rPr lang="en-US" dirty="0"/>
              <a:t>. </a:t>
            </a:r>
            <a:r>
              <a:rPr lang="en-US" dirty="0" err="1"/>
              <a:t>Còn</a:t>
            </a:r>
            <a:r>
              <a:rPr lang="en-US" dirty="0"/>
              <a:t> </a:t>
            </a:r>
            <a:r>
              <a:rPr lang="en-US" dirty="0" err="1"/>
              <a:t>về</a:t>
            </a:r>
            <a:r>
              <a:rPr lang="en-US" dirty="0"/>
              <a:t> recall </a:t>
            </a:r>
            <a:r>
              <a:rPr lang="en-US" dirty="0" err="1"/>
              <a:t>thấp</a:t>
            </a:r>
            <a:r>
              <a:rPr lang="en-US" dirty="0"/>
              <a:t> </a:t>
            </a:r>
            <a:r>
              <a:rPr lang="en-US" dirty="0" err="1"/>
              <a:t>hơn</a:t>
            </a:r>
            <a:r>
              <a:rPr lang="en-US" dirty="0"/>
              <a:t> </a:t>
            </a:r>
            <a:r>
              <a:rPr lang="en-US" dirty="0" err="1"/>
              <a:t>là</a:t>
            </a:r>
            <a:r>
              <a:rPr lang="en-US" dirty="0"/>
              <a:t> T-cap </a:t>
            </a:r>
            <a:r>
              <a:rPr lang="en-US" dirty="0" err="1"/>
              <a:t>có</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biệt</a:t>
            </a:r>
            <a:r>
              <a:rPr lang="en-US" dirty="0"/>
              <a:t> </a:t>
            </a:r>
            <a:r>
              <a:rPr lang="en-US" dirty="0" err="1"/>
              <a:t>những</a:t>
            </a:r>
            <a:r>
              <a:rPr lang="en-US" dirty="0"/>
              <a:t> </a:t>
            </a:r>
            <a:r>
              <a:rPr lang="en-US" dirty="0" err="1"/>
              <a:t>truong</a:t>
            </a:r>
            <a:r>
              <a:rPr lang="en-US" dirty="0"/>
              <a:t> </a:t>
            </a:r>
            <a:r>
              <a:rPr lang="en-US" dirty="0" err="1"/>
              <a:t>hợp</a:t>
            </a:r>
            <a:r>
              <a:rPr lang="en-US" dirty="0"/>
              <a:t> </a:t>
            </a:r>
            <a:r>
              <a:rPr lang="en-US" dirty="0" err="1"/>
              <a:t>viết</a:t>
            </a:r>
            <a:r>
              <a:rPr lang="en-US" dirty="0"/>
              <a:t> </a:t>
            </a:r>
            <a:r>
              <a:rPr lang="en-US" dirty="0" err="1"/>
              <a:t>hoa</a:t>
            </a:r>
            <a:r>
              <a:rPr lang="en-US" dirty="0"/>
              <a:t> ko </a:t>
            </a:r>
            <a:r>
              <a:rPr lang="en-US" dirty="0" err="1"/>
              <a:t>mang</a:t>
            </a:r>
            <a:r>
              <a:rPr lang="en-US" dirty="0"/>
              <a:t> </a:t>
            </a:r>
            <a:r>
              <a:rPr lang="en-US" dirty="0" err="1"/>
              <a:t>thông</a:t>
            </a:r>
            <a:r>
              <a:rPr lang="en-US"/>
              <a:t> tin</a:t>
            </a:r>
            <a:endParaRPr lang="en-US" dirty="0"/>
          </a:p>
        </p:txBody>
      </p:sp>
      <p:sp>
        <p:nvSpPr>
          <p:cNvPr id="4" name="Slide Number Placeholder 3"/>
          <p:cNvSpPr>
            <a:spLocks noGrp="1"/>
          </p:cNvSpPr>
          <p:nvPr>
            <p:ph type="sldNum" sz="quarter" idx="5"/>
          </p:nvPr>
        </p:nvSpPr>
        <p:spPr/>
        <p:txBody>
          <a:bodyPr/>
          <a:lstStyle/>
          <a:p>
            <a:fld id="{306E97EF-5685-40E1-AEAA-84041410730A}" type="slidenum">
              <a:rPr lang="zh-CN" altLang="en-US" smtClean="0"/>
              <a:t>12</a:t>
            </a:fld>
            <a:endParaRPr lang="zh-CN" altLang="en-US"/>
          </a:p>
        </p:txBody>
      </p:sp>
    </p:spTree>
    <p:extLst>
      <p:ext uri="{BB962C8B-B14F-4D97-AF65-F5344CB8AC3E}">
        <p14:creationId xmlns:p14="http://schemas.microsoft.com/office/powerpoint/2010/main" val="57351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9D77F-84F0-247B-975C-78A0170C3754}"/>
              </a:ext>
            </a:extLst>
          </p:cNvPr>
          <p:cNvSpPr>
            <a:spLocks noGrp="1"/>
          </p:cNvSpPr>
          <p:nvPr>
            <p:ph type="ctrTitle"/>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p>
        </p:txBody>
      </p:sp>
      <p:sp>
        <p:nvSpPr>
          <p:cNvPr id="3" name="副标题 2">
            <a:extLst>
              <a:ext uri="{FF2B5EF4-FFF2-40B4-BE49-F238E27FC236}">
                <a16:creationId xmlns:a16="http://schemas.microsoft.com/office/drawing/2014/main" id="{638B842A-6B4C-E9DE-0A50-CA980614F163}"/>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p>
        </p:txBody>
      </p:sp>
      <p:sp>
        <p:nvSpPr>
          <p:cNvPr id="4" name="日期占位符 3">
            <a:extLst>
              <a:ext uri="{FF2B5EF4-FFF2-40B4-BE49-F238E27FC236}">
                <a16:creationId xmlns:a16="http://schemas.microsoft.com/office/drawing/2014/main" id="{E6B24110-7A27-FFE2-75AA-D9B66243DCC1}"/>
              </a:ext>
            </a:extLst>
          </p:cNvPr>
          <p:cNvSpPr>
            <a:spLocks noGrp="1"/>
          </p:cNvSpPr>
          <p:nvPr>
            <p:ph type="dt" sz="half" idx="10"/>
          </p:nvPr>
        </p:nvSpPr>
        <p:spPr/>
        <p:txBody>
          <a:bodyPr>
            <a:normAutofit/>
          </a:bodyPr>
          <a:lstStyle/>
          <a:p>
            <a:fld id="{819043BA-90B4-4357-9D94-A5EB36D2C1D9}" type="datetimeFigureOut">
              <a:rPr lang="vi-VN" altLang="vi-VN" sz="1100" smtClean="0">
                <a:latin typeface="Noto Sans"/>
                <a:ea typeface="Noto Sans"/>
              </a:rPr>
              <a:t>31/10/2024</a:t>
            </a:fld>
            <a:endParaRPr lang="zh-CN" altLang="en-US"/>
          </a:p>
        </p:txBody>
      </p:sp>
      <p:sp>
        <p:nvSpPr>
          <p:cNvPr id="5" name="页脚占位符 4">
            <a:extLst>
              <a:ext uri="{FF2B5EF4-FFF2-40B4-BE49-F238E27FC236}">
                <a16:creationId xmlns:a16="http://schemas.microsoft.com/office/drawing/2014/main" id="{744D946A-8747-2666-1A1D-6EE2014438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A59140-0D0B-538D-8C45-D60D938C97ED}"/>
              </a:ext>
            </a:extLst>
          </p:cNvPr>
          <p:cNvSpPr>
            <a:spLocks noGrp="1"/>
          </p:cNvSpPr>
          <p:nvPr>
            <p:ph type="sldNum" sz="quarter" idx="12"/>
          </p:nvPr>
        </p:nvSpPr>
        <p:spPr/>
        <p:txBody>
          <a:bodyPr>
            <a:normAutofit/>
          </a:body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377716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DA58C-929C-9AAB-82F3-CD445E588D28}"/>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竖排文字占位符 2">
            <a:extLst>
              <a:ext uri="{FF2B5EF4-FFF2-40B4-BE49-F238E27FC236}">
                <a16:creationId xmlns:a16="http://schemas.microsoft.com/office/drawing/2014/main" id="{CEF6395B-1094-72C1-188C-6C2997EE907D}"/>
              </a:ext>
            </a:extLst>
          </p:cNvPr>
          <p:cNvSpPr>
            <a:spLocks noGrp="1"/>
          </p:cNvSpPr>
          <p:nvPr>
            <p:ph type="body" orient="vert" idx="1"/>
          </p:nvPr>
        </p:nvSpPr>
        <p:spPr/>
        <p:txBody>
          <a:bodyPr vert="vert">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4FBB5A0B-9B5F-C11E-DE01-0BA490971AB5}"/>
              </a:ext>
            </a:extLst>
          </p:cNvPr>
          <p:cNvSpPr>
            <a:spLocks noGrp="1"/>
          </p:cNvSpPr>
          <p:nvPr>
            <p:ph type="dt" sz="half" idx="10"/>
          </p:nvPr>
        </p:nvSpPr>
        <p:spPr/>
        <p:txBody>
          <a:bodyPr>
            <a:normAutofit/>
          </a:bodyPr>
          <a:lstStyle/>
          <a:p>
            <a:fld id="{819043BA-90B4-4357-9D94-A5EB36D2C1D9}" type="datetimeFigureOut">
              <a:rPr lang="vi-VN" altLang="vi-VN" sz="1100" smtClean="0">
                <a:latin typeface="Noto Sans"/>
                <a:ea typeface="Noto Sans"/>
              </a:rPr>
              <a:t>31/10/2024</a:t>
            </a:fld>
            <a:endParaRPr lang="zh-CN" altLang="en-US"/>
          </a:p>
        </p:txBody>
      </p:sp>
      <p:sp>
        <p:nvSpPr>
          <p:cNvPr id="5" name="页脚占位符 4">
            <a:extLst>
              <a:ext uri="{FF2B5EF4-FFF2-40B4-BE49-F238E27FC236}">
                <a16:creationId xmlns:a16="http://schemas.microsoft.com/office/drawing/2014/main" id="{88DF106E-C468-7C79-D290-D1AE0DE158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047B70-D5F6-0A70-EBFD-E923DA5C85C6}"/>
              </a:ext>
            </a:extLst>
          </p:cNvPr>
          <p:cNvSpPr>
            <a:spLocks noGrp="1"/>
          </p:cNvSpPr>
          <p:nvPr>
            <p:ph type="sldNum" sz="quarter" idx="12"/>
          </p:nvPr>
        </p:nvSpPr>
        <p:spPr/>
        <p:txBody>
          <a:bodyPr>
            <a:normAutofit/>
          </a:body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17684820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C218038-015A-D492-EA7C-4963216D4037}"/>
              </a:ext>
            </a:extLst>
          </p:cNvPr>
          <p:cNvSpPr>
            <a:spLocks noGrp="1"/>
          </p:cNvSpPr>
          <p:nvPr>
            <p:ph type="title" orient="vert"/>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p>
        </p:txBody>
      </p:sp>
      <p:sp>
        <p:nvSpPr>
          <p:cNvPr id="3" name="竖排文字占位符 2">
            <a:extLst>
              <a:ext uri="{FF2B5EF4-FFF2-40B4-BE49-F238E27FC236}">
                <a16:creationId xmlns:a16="http://schemas.microsoft.com/office/drawing/2014/main" id="{577E307A-8CE0-D63A-8738-9F37761B7019}"/>
              </a:ext>
            </a:extLst>
          </p:cNvPr>
          <p:cNvSpPr>
            <a:spLocks noGrp="1"/>
          </p:cNvSpPr>
          <p:nvPr>
            <p:ph type="body" orient="vert" idx="1"/>
          </p:nvPr>
        </p:nvSpPr>
        <p:spPr>
          <a:xfrm>
            <a:off x="838200" y="365125"/>
            <a:ext cx="7734300" cy="5811838"/>
          </a:xfrm>
        </p:spPr>
        <p:txBody>
          <a:bodyPr vert="vert">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AFFF5CB0-10B5-A36C-53FE-8E962D442917}"/>
              </a:ext>
            </a:extLst>
          </p:cNvPr>
          <p:cNvSpPr>
            <a:spLocks noGrp="1"/>
          </p:cNvSpPr>
          <p:nvPr>
            <p:ph type="dt" sz="half" idx="10"/>
          </p:nvPr>
        </p:nvSpPr>
        <p:spPr/>
        <p:txBody>
          <a:bodyPr>
            <a:normAutofit/>
          </a:bodyPr>
          <a:lstStyle/>
          <a:p>
            <a:fld id="{819043BA-90B4-4357-9D94-A5EB36D2C1D9}" type="datetimeFigureOut">
              <a:rPr lang="vi-VN" altLang="vi-VN" sz="1100" smtClean="0">
                <a:latin typeface="Noto Sans"/>
                <a:ea typeface="Noto Sans"/>
              </a:rPr>
              <a:t>31/10/2024</a:t>
            </a:fld>
            <a:endParaRPr lang="zh-CN" altLang="en-US"/>
          </a:p>
        </p:txBody>
      </p:sp>
      <p:sp>
        <p:nvSpPr>
          <p:cNvPr id="5" name="页脚占位符 4">
            <a:extLst>
              <a:ext uri="{FF2B5EF4-FFF2-40B4-BE49-F238E27FC236}">
                <a16:creationId xmlns:a16="http://schemas.microsoft.com/office/drawing/2014/main" id="{6A4D6CBE-CC34-2794-2B1F-E3C83FFA7F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93D5C8-1474-6341-A094-BA8152F2BFFF}"/>
              </a:ext>
            </a:extLst>
          </p:cNvPr>
          <p:cNvSpPr>
            <a:spLocks noGrp="1"/>
          </p:cNvSpPr>
          <p:nvPr>
            <p:ph type="sldNum" sz="quarter" idx="12"/>
          </p:nvPr>
        </p:nvSpPr>
        <p:spPr/>
        <p:txBody>
          <a:bodyPr>
            <a:normAutofit/>
          </a:body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93690298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63BB3-BFF5-DB78-CAA3-7556BB47F211}"/>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675D0FB7-6FC4-7E7E-9BFF-17980BB6CD23}"/>
              </a:ext>
            </a:extLst>
          </p:cNvPr>
          <p:cNvSpPr>
            <a:spLocks noGrp="1"/>
          </p:cNvSpPr>
          <p:nvPr>
            <p:ph idx="1"/>
          </p:nvPr>
        </p:nvSpPr>
        <p:spPr/>
        <p:txBody>
          <a:bodyPr>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2C2F550A-DE05-DA3F-F5E2-4776030746C8}"/>
              </a:ext>
            </a:extLst>
          </p:cNvPr>
          <p:cNvSpPr>
            <a:spLocks noGrp="1"/>
          </p:cNvSpPr>
          <p:nvPr>
            <p:ph type="dt" sz="half" idx="10"/>
          </p:nvPr>
        </p:nvSpPr>
        <p:spPr/>
        <p:txBody>
          <a:bodyPr>
            <a:normAutofit/>
          </a:bodyPr>
          <a:lstStyle/>
          <a:p>
            <a:fld id="{819043BA-90B4-4357-9D94-A5EB36D2C1D9}" type="datetimeFigureOut">
              <a:rPr lang="vi-VN" altLang="vi-VN" sz="1100" smtClean="0">
                <a:latin typeface="Noto Sans"/>
                <a:ea typeface="Noto Sans"/>
              </a:rPr>
              <a:t>31/10/2024</a:t>
            </a:fld>
            <a:endParaRPr lang="zh-CN" altLang="en-US"/>
          </a:p>
        </p:txBody>
      </p:sp>
      <p:sp>
        <p:nvSpPr>
          <p:cNvPr id="5" name="页脚占位符 4">
            <a:extLst>
              <a:ext uri="{FF2B5EF4-FFF2-40B4-BE49-F238E27FC236}">
                <a16:creationId xmlns:a16="http://schemas.microsoft.com/office/drawing/2014/main" id="{EE22C083-A014-B172-34FD-A8D7DD6DC0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0FE901-246C-089E-6643-3E2F752FE3BE}"/>
              </a:ext>
            </a:extLst>
          </p:cNvPr>
          <p:cNvSpPr>
            <a:spLocks noGrp="1"/>
          </p:cNvSpPr>
          <p:nvPr>
            <p:ph type="sldNum" sz="quarter" idx="12"/>
          </p:nvPr>
        </p:nvSpPr>
        <p:spPr/>
        <p:txBody>
          <a:bodyPr>
            <a:normAutofit/>
          </a:body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56785700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3E1B9-E9BB-9810-8489-065D9ED52581}"/>
              </a:ext>
            </a:extLst>
          </p:cNvPr>
          <p:cNvSpPr>
            <a:spLocks noGrp="1"/>
          </p:cNvSpPr>
          <p:nvPr>
            <p:ph type="title"/>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p>
        </p:txBody>
      </p:sp>
      <p:sp>
        <p:nvSpPr>
          <p:cNvPr id="3" name="文本占位符 2">
            <a:extLst>
              <a:ext uri="{FF2B5EF4-FFF2-40B4-BE49-F238E27FC236}">
                <a16:creationId xmlns:a16="http://schemas.microsoft.com/office/drawing/2014/main" id="{F5F7CB20-E4C2-382A-F858-EDCCE2436A61}"/>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Bấm vào đây để chỉnh sửa kiểu văn bản chính</a:t>
            </a:r>
          </a:p>
        </p:txBody>
      </p:sp>
      <p:sp>
        <p:nvSpPr>
          <p:cNvPr id="4" name="日期占位符 3">
            <a:extLst>
              <a:ext uri="{FF2B5EF4-FFF2-40B4-BE49-F238E27FC236}">
                <a16:creationId xmlns:a16="http://schemas.microsoft.com/office/drawing/2014/main" id="{FD4046DE-4BEA-575D-A91D-551B7F9FCBAD}"/>
              </a:ext>
            </a:extLst>
          </p:cNvPr>
          <p:cNvSpPr>
            <a:spLocks noGrp="1"/>
          </p:cNvSpPr>
          <p:nvPr>
            <p:ph type="dt" sz="half" idx="10"/>
          </p:nvPr>
        </p:nvSpPr>
        <p:spPr/>
        <p:txBody>
          <a:bodyPr>
            <a:normAutofit/>
          </a:bodyPr>
          <a:lstStyle/>
          <a:p>
            <a:fld id="{819043BA-90B4-4357-9D94-A5EB36D2C1D9}" type="datetimeFigureOut">
              <a:rPr lang="vi-VN" altLang="vi-VN" sz="1100" smtClean="0">
                <a:latin typeface="Noto Sans"/>
                <a:ea typeface="Noto Sans"/>
              </a:rPr>
              <a:t>31/10/2024</a:t>
            </a:fld>
            <a:endParaRPr lang="zh-CN" altLang="en-US"/>
          </a:p>
        </p:txBody>
      </p:sp>
      <p:sp>
        <p:nvSpPr>
          <p:cNvPr id="5" name="页脚占位符 4">
            <a:extLst>
              <a:ext uri="{FF2B5EF4-FFF2-40B4-BE49-F238E27FC236}">
                <a16:creationId xmlns:a16="http://schemas.microsoft.com/office/drawing/2014/main" id="{3C0699C9-1D69-07DB-3F74-986C956D84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55BBC8-47C0-F76A-1C13-8D414B7300D6}"/>
              </a:ext>
            </a:extLst>
          </p:cNvPr>
          <p:cNvSpPr>
            <a:spLocks noGrp="1"/>
          </p:cNvSpPr>
          <p:nvPr>
            <p:ph type="sldNum" sz="quarter" idx="12"/>
          </p:nvPr>
        </p:nvSpPr>
        <p:spPr/>
        <p:txBody>
          <a:bodyPr>
            <a:normAutofit/>
          </a:body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55643478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4774F-99FE-AA9D-640B-90921ACBBD6B}"/>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6DD60910-737C-4772-EF2C-CC32D45B6329}"/>
              </a:ext>
            </a:extLst>
          </p:cNvPr>
          <p:cNvSpPr>
            <a:spLocks noGrp="1"/>
          </p:cNvSpPr>
          <p:nvPr>
            <p:ph sz="half" idx="1"/>
          </p:nvPr>
        </p:nvSpPr>
        <p:spPr>
          <a:xfrm>
            <a:off x="838200" y="1825625"/>
            <a:ext cx="5181600" cy="435133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内容占位符 3">
            <a:extLst>
              <a:ext uri="{FF2B5EF4-FFF2-40B4-BE49-F238E27FC236}">
                <a16:creationId xmlns:a16="http://schemas.microsoft.com/office/drawing/2014/main" id="{D1B6EF49-5A91-B102-4B1F-D80C71AC76AA}"/>
              </a:ext>
            </a:extLst>
          </p:cNvPr>
          <p:cNvSpPr>
            <a:spLocks noGrp="1"/>
          </p:cNvSpPr>
          <p:nvPr>
            <p:ph sz="half" idx="2"/>
          </p:nvPr>
        </p:nvSpPr>
        <p:spPr>
          <a:xfrm>
            <a:off x="6172200" y="1825625"/>
            <a:ext cx="5181600" cy="435133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5" name="日期占位符 4">
            <a:extLst>
              <a:ext uri="{FF2B5EF4-FFF2-40B4-BE49-F238E27FC236}">
                <a16:creationId xmlns:a16="http://schemas.microsoft.com/office/drawing/2014/main" id="{6EB78E6A-4E83-C6CD-59E3-D0A893C76EE5}"/>
              </a:ext>
            </a:extLst>
          </p:cNvPr>
          <p:cNvSpPr>
            <a:spLocks noGrp="1"/>
          </p:cNvSpPr>
          <p:nvPr>
            <p:ph type="dt" sz="half" idx="10"/>
          </p:nvPr>
        </p:nvSpPr>
        <p:spPr/>
        <p:txBody>
          <a:bodyPr>
            <a:normAutofit/>
          </a:bodyPr>
          <a:lstStyle/>
          <a:p>
            <a:fld id="{819043BA-90B4-4357-9D94-A5EB36D2C1D9}" type="datetimeFigureOut">
              <a:rPr lang="vi-VN" altLang="vi-VN" sz="1100" smtClean="0">
                <a:latin typeface="Noto Sans"/>
                <a:ea typeface="Noto Sans"/>
              </a:rPr>
              <a:t>31/10/2024</a:t>
            </a:fld>
            <a:endParaRPr lang="zh-CN" altLang="en-US"/>
          </a:p>
        </p:txBody>
      </p:sp>
      <p:sp>
        <p:nvSpPr>
          <p:cNvPr id="6" name="页脚占位符 5">
            <a:extLst>
              <a:ext uri="{FF2B5EF4-FFF2-40B4-BE49-F238E27FC236}">
                <a16:creationId xmlns:a16="http://schemas.microsoft.com/office/drawing/2014/main" id="{2A5359EF-8A99-7A86-947D-5FF141AD51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037737-FFE2-3E9A-53CA-B8CC0AD8A057}"/>
              </a:ext>
            </a:extLst>
          </p:cNvPr>
          <p:cNvSpPr>
            <a:spLocks noGrp="1"/>
          </p:cNvSpPr>
          <p:nvPr>
            <p:ph type="sldNum" sz="quarter" idx="12"/>
          </p:nvPr>
        </p:nvSpPr>
        <p:spPr/>
        <p:txBody>
          <a:bodyPr>
            <a:normAutofit/>
          </a:body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49771911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33D84-5697-2F2D-5B22-58323A38CE72}"/>
              </a:ext>
            </a:extLst>
          </p:cNvPr>
          <p:cNvSpPr>
            <a:spLocks noGrp="1"/>
          </p:cNvSpPr>
          <p:nvPr>
            <p:ph type="title"/>
          </p:nvPr>
        </p:nvSpPr>
        <p:spPr>
          <a:xfrm>
            <a:off x="839788" y="365125"/>
            <a:ext cx="10515600" cy="1325563"/>
          </a:xfrm>
        </p:spPr>
        <p:txBody>
          <a:bodyPr>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368B5E3A-5080-5987-AA42-4F6BCE9B4913}"/>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p>
        </p:txBody>
      </p:sp>
      <p:sp>
        <p:nvSpPr>
          <p:cNvPr id="4" name="内容占位符 3">
            <a:extLst>
              <a:ext uri="{FF2B5EF4-FFF2-40B4-BE49-F238E27FC236}">
                <a16:creationId xmlns:a16="http://schemas.microsoft.com/office/drawing/2014/main" id="{8D26F3AB-3025-2554-A0E1-FC883B86689F}"/>
              </a:ext>
            </a:extLst>
          </p:cNvPr>
          <p:cNvSpPr>
            <a:spLocks noGrp="1"/>
          </p:cNvSpPr>
          <p:nvPr>
            <p:ph sz="half" idx="2"/>
          </p:nvPr>
        </p:nvSpPr>
        <p:spPr>
          <a:xfrm>
            <a:off x="839788" y="2505075"/>
            <a:ext cx="5157787" cy="368458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5" name="文本占位符 4">
            <a:extLst>
              <a:ext uri="{FF2B5EF4-FFF2-40B4-BE49-F238E27FC236}">
                <a16:creationId xmlns:a16="http://schemas.microsoft.com/office/drawing/2014/main" id="{F6E4650F-381C-1F35-2253-D033DB78611A}"/>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p>
        </p:txBody>
      </p:sp>
      <p:sp>
        <p:nvSpPr>
          <p:cNvPr id="6" name="内容占位符 5">
            <a:extLst>
              <a:ext uri="{FF2B5EF4-FFF2-40B4-BE49-F238E27FC236}">
                <a16:creationId xmlns:a16="http://schemas.microsoft.com/office/drawing/2014/main" id="{E333F5C0-4313-4780-8CFB-413435CC91DB}"/>
              </a:ext>
            </a:extLst>
          </p:cNvPr>
          <p:cNvSpPr>
            <a:spLocks noGrp="1"/>
          </p:cNvSpPr>
          <p:nvPr>
            <p:ph sz="quarter" idx="4"/>
          </p:nvPr>
        </p:nvSpPr>
        <p:spPr>
          <a:xfrm>
            <a:off x="6172200" y="2505075"/>
            <a:ext cx="5183188" cy="368458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7" name="日期占位符 6">
            <a:extLst>
              <a:ext uri="{FF2B5EF4-FFF2-40B4-BE49-F238E27FC236}">
                <a16:creationId xmlns:a16="http://schemas.microsoft.com/office/drawing/2014/main" id="{E99E5850-33A4-A29C-44DF-467C9FA616E6}"/>
              </a:ext>
            </a:extLst>
          </p:cNvPr>
          <p:cNvSpPr>
            <a:spLocks noGrp="1"/>
          </p:cNvSpPr>
          <p:nvPr>
            <p:ph type="dt" sz="half" idx="10"/>
          </p:nvPr>
        </p:nvSpPr>
        <p:spPr/>
        <p:txBody>
          <a:bodyPr>
            <a:normAutofit/>
          </a:bodyPr>
          <a:lstStyle/>
          <a:p>
            <a:fld id="{819043BA-90B4-4357-9D94-A5EB36D2C1D9}" type="datetimeFigureOut">
              <a:rPr lang="vi-VN" altLang="vi-VN" sz="1100" smtClean="0">
                <a:latin typeface="Noto Sans"/>
                <a:ea typeface="Noto Sans"/>
              </a:rPr>
              <a:t>31/10/2024</a:t>
            </a:fld>
            <a:endParaRPr lang="zh-CN" altLang="en-US"/>
          </a:p>
        </p:txBody>
      </p:sp>
      <p:sp>
        <p:nvSpPr>
          <p:cNvPr id="8" name="页脚占位符 7">
            <a:extLst>
              <a:ext uri="{FF2B5EF4-FFF2-40B4-BE49-F238E27FC236}">
                <a16:creationId xmlns:a16="http://schemas.microsoft.com/office/drawing/2014/main" id="{B390C979-A0D8-AA98-DDB5-4A2378F9A6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F8AE341-0C38-C8F1-DD5E-F122EB645A20}"/>
              </a:ext>
            </a:extLst>
          </p:cNvPr>
          <p:cNvSpPr>
            <a:spLocks noGrp="1"/>
          </p:cNvSpPr>
          <p:nvPr>
            <p:ph type="sldNum" sz="quarter" idx="12"/>
          </p:nvPr>
        </p:nvSpPr>
        <p:spPr/>
        <p:txBody>
          <a:bodyPr>
            <a:normAutofit/>
          </a:body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51668197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4BB7B-3497-0495-3C47-C39526A4A044}"/>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日期占位符 2">
            <a:extLst>
              <a:ext uri="{FF2B5EF4-FFF2-40B4-BE49-F238E27FC236}">
                <a16:creationId xmlns:a16="http://schemas.microsoft.com/office/drawing/2014/main" id="{2F9C6B88-702B-9474-E4BC-00AD1520AC35}"/>
              </a:ext>
            </a:extLst>
          </p:cNvPr>
          <p:cNvSpPr>
            <a:spLocks noGrp="1"/>
          </p:cNvSpPr>
          <p:nvPr>
            <p:ph type="dt" sz="half" idx="10"/>
          </p:nvPr>
        </p:nvSpPr>
        <p:spPr/>
        <p:txBody>
          <a:bodyPr>
            <a:normAutofit/>
          </a:bodyPr>
          <a:lstStyle/>
          <a:p>
            <a:fld id="{819043BA-90B4-4357-9D94-A5EB36D2C1D9}" type="datetimeFigureOut">
              <a:rPr lang="vi-VN" altLang="vi-VN" sz="1100" smtClean="0">
                <a:latin typeface="Noto Sans"/>
                <a:ea typeface="Noto Sans"/>
              </a:rPr>
              <a:t>31/10/2024</a:t>
            </a:fld>
            <a:endParaRPr lang="zh-CN" altLang="en-US"/>
          </a:p>
        </p:txBody>
      </p:sp>
      <p:sp>
        <p:nvSpPr>
          <p:cNvPr id="4" name="页脚占位符 3">
            <a:extLst>
              <a:ext uri="{FF2B5EF4-FFF2-40B4-BE49-F238E27FC236}">
                <a16:creationId xmlns:a16="http://schemas.microsoft.com/office/drawing/2014/main" id="{AA8455C3-432B-2D2C-B148-116FBD07416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0E973A-DCCF-06DC-E153-927B139530B7}"/>
              </a:ext>
            </a:extLst>
          </p:cNvPr>
          <p:cNvSpPr>
            <a:spLocks noGrp="1"/>
          </p:cNvSpPr>
          <p:nvPr>
            <p:ph type="sldNum" sz="quarter" idx="12"/>
          </p:nvPr>
        </p:nvSpPr>
        <p:spPr/>
        <p:txBody>
          <a:bodyPr>
            <a:normAutofit/>
          </a:body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7948823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B768875-0BED-52B9-623D-D344CE870FF5}"/>
              </a:ext>
            </a:extLst>
          </p:cNvPr>
          <p:cNvSpPr>
            <a:spLocks noGrp="1"/>
          </p:cNvSpPr>
          <p:nvPr>
            <p:ph type="dt" sz="half" idx="10"/>
          </p:nvPr>
        </p:nvSpPr>
        <p:spPr/>
        <p:txBody>
          <a:bodyPr>
            <a:normAutofit/>
          </a:bodyPr>
          <a:lstStyle/>
          <a:p>
            <a:fld id="{819043BA-90B4-4357-9D94-A5EB36D2C1D9}" type="datetimeFigureOut">
              <a:rPr lang="vi-VN" altLang="vi-VN" sz="1100" smtClean="0">
                <a:latin typeface="Noto Sans"/>
                <a:ea typeface="Noto Sans"/>
              </a:rPr>
              <a:t>31/10/2024</a:t>
            </a:fld>
            <a:endParaRPr lang="zh-CN" altLang="en-US"/>
          </a:p>
        </p:txBody>
      </p:sp>
      <p:sp>
        <p:nvSpPr>
          <p:cNvPr id="3" name="页脚占位符 2">
            <a:extLst>
              <a:ext uri="{FF2B5EF4-FFF2-40B4-BE49-F238E27FC236}">
                <a16:creationId xmlns:a16="http://schemas.microsoft.com/office/drawing/2014/main" id="{592A9E31-71D9-9295-ADB7-A507F6D2C3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F761B1-212D-CAA6-EE82-A046896B22D3}"/>
              </a:ext>
            </a:extLst>
          </p:cNvPr>
          <p:cNvSpPr>
            <a:spLocks noGrp="1"/>
          </p:cNvSpPr>
          <p:nvPr>
            <p:ph type="sldNum" sz="quarter" idx="12"/>
          </p:nvPr>
        </p:nvSpPr>
        <p:spPr/>
        <p:txBody>
          <a:bodyPr>
            <a:normAutofit/>
          </a:body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29788294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8949F-B7A7-DB08-14AD-7DD141861F6D}"/>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内容占位符 2">
            <a:extLst>
              <a:ext uri="{FF2B5EF4-FFF2-40B4-BE49-F238E27FC236}">
                <a16:creationId xmlns:a16="http://schemas.microsoft.com/office/drawing/2014/main" id="{93EE0937-E537-6FF5-E501-A8848142744A}"/>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文本占位符 3">
            <a:extLst>
              <a:ext uri="{FF2B5EF4-FFF2-40B4-BE49-F238E27FC236}">
                <a16:creationId xmlns:a16="http://schemas.microsoft.com/office/drawing/2014/main" id="{AB702BB0-F59A-939F-7F2C-5E7A75FE0F09}"/>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p>
        </p:txBody>
      </p:sp>
      <p:sp>
        <p:nvSpPr>
          <p:cNvPr id="5" name="日期占位符 4">
            <a:extLst>
              <a:ext uri="{FF2B5EF4-FFF2-40B4-BE49-F238E27FC236}">
                <a16:creationId xmlns:a16="http://schemas.microsoft.com/office/drawing/2014/main" id="{8F0B8FEB-AD5E-C9ED-7EE6-2AA2A937F88F}"/>
              </a:ext>
            </a:extLst>
          </p:cNvPr>
          <p:cNvSpPr>
            <a:spLocks noGrp="1"/>
          </p:cNvSpPr>
          <p:nvPr>
            <p:ph type="dt" sz="half" idx="10"/>
          </p:nvPr>
        </p:nvSpPr>
        <p:spPr/>
        <p:txBody>
          <a:bodyPr>
            <a:normAutofit/>
          </a:bodyPr>
          <a:lstStyle/>
          <a:p>
            <a:fld id="{819043BA-90B4-4357-9D94-A5EB36D2C1D9}" type="datetimeFigureOut">
              <a:rPr lang="vi-VN" altLang="vi-VN" sz="1100" smtClean="0">
                <a:latin typeface="Noto Sans"/>
                <a:ea typeface="Noto Sans"/>
              </a:rPr>
              <a:t>31/10/2024</a:t>
            </a:fld>
            <a:endParaRPr lang="zh-CN" altLang="en-US"/>
          </a:p>
        </p:txBody>
      </p:sp>
      <p:sp>
        <p:nvSpPr>
          <p:cNvPr id="6" name="页脚占位符 5">
            <a:extLst>
              <a:ext uri="{FF2B5EF4-FFF2-40B4-BE49-F238E27FC236}">
                <a16:creationId xmlns:a16="http://schemas.microsoft.com/office/drawing/2014/main" id="{0DF4CAA8-B041-7425-2AE3-C41983C786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E343F78-48CB-A9C3-A05C-B626111521DA}"/>
              </a:ext>
            </a:extLst>
          </p:cNvPr>
          <p:cNvSpPr>
            <a:spLocks noGrp="1"/>
          </p:cNvSpPr>
          <p:nvPr>
            <p:ph type="sldNum" sz="quarter" idx="12"/>
          </p:nvPr>
        </p:nvSpPr>
        <p:spPr/>
        <p:txBody>
          <a:bodyPr>
            <a:normAutofit/>
          </a:body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60444487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4368D-CBD8-4C17-ABC2-C18AE90E0600}"/>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图片占位符 2">
            <a:extLst>
              <a:ext uri="{FF2B5EF4-FFF2-40B4-BE49-F238E27FC236}">
                <a16:creationId xmlns:a16="http://schemas.microsoft.com/office/drawing/2014/main" id="{1266AB7E-9F89-5775-2637-A58B1E6DC3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B565C1-B749-9EE3-6B34-4367AA169729}"/>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p>
        </p:txBody>
      </p:sp>
      <p:sp>
        <p:nvSpPr>
          <p:cNvPr id="5" name="日期占位符 4">
            <a:extLst>
              <a:ext uri="{FF2B5EF4-FFF2-40B4-BE49-F238E27FC236}">
                <a16:creationId xmlns:a16="http://schemas.microsoft.com/office/drawing/2014/main" id="{67550D7D-3DFB-C802-E325-C87614952242}"/>
              </a:ext>
            </a:extLst>
          </p:cNvPr>
          <p:cNvSpPr>
            <a:spLocks noGrp="1"/>
          </p:cNvSpPr>
          <p:nvPr>
            <p:ph type="dt" sz="half" idx="10"/>
          </p:nvPr>
        </p:nvSpPr>
        <p:spPr/>
        <p:txBody>
          <a:bodyPr>
            <a:normAutofit/>
          </a:bodyPr>
          <a:lstStyle/>
          <a:p>
            <a:fld id="{819043BA-90B4-4357-9D94-A5EB36D2C1D9}" type="datetimeFigureOut">
              <a:rPr lang="vi-VN" altLang="vi-VN" sz="1100" smtClean="0">
                <a:latin typeface="Noto Sans"/>
                <a:ea typeface="Noto Sans"/>
              </a:rPr>
              <a:t>31/10/2024</a:t>
            </a:fld>
            <a:endParaRPr lang="zh-CN" altLang="en-US"/>
          </a:p>
        </p:txBody>
      </p:sp>
      <p:sp>
        <p:nvSpPr>
          <p:cNvPr id="6" name="页脚占位符 5">
            <a:extLst>
              <a:ext uri="{FF2B5EF4-FFF2-40B4-BE49-F238E27FC236}">
                <a16:creationId xmlns:a16="http://schemas.microsoft.com/office/drawing/2014/main" id="{22F62149-9D69-81CA-B54D-F724EBCB6E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5203BCE-0ACC-FA49-3042-4D9FC0E507CF}"/>
              </a:ext>
            </a:extLst>
          </p:cNvPr>
          <p:cNvSpPr>
            <a:spLocks noGrp="1"/>
          </p:cNvSpPr>
          <p:nvPr>
            <p:ph type="sldNum" sz="quarter" idx="12"/>
          </p:nvPr>
        </p:nvSpPr>
        <p:spPr/>
        <p:txBody>
          <a:bodyPr>
            <a:normAutofit/>
          </a:body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5904677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BDF5170-3C29-FFE2-1154-53F9FDA4B866}"/>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B910BDF1-AC5F-0CD7-B102-DBAE78599C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211527F3-DCD7-F001-3FD0-30B38FE1A4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819043BA-90B4-4357-9D94-A5EB36D2C1D9}" type="datetimeFigureOut">
              <a:rPr lang="vi-VN" altLang="vi-VN" sz="1100" smtClean="0">
                <a:latin typeface="Noto Sans"/>
                <a:ea typeface="Noto Sans"/>
              </a:rPr>
              <a:t>31/10/2024</a:t>
            </a:fld>
            <a:endParaRPr lang="zh-CN" altLang="en-US"/>
          </a:p>
        </p:txBody>
      </p:sp>
      <p:sp>
        <p:nvSpPr>
          <p:cNvPr id="5" name="页脚占位符 4">
            <a:extLst>
              <a:ext uri="{FF2B5EF4-FFF2-40B4-BE49-F238E27FC236}">
                <a16:creationId xmlns:a16="http://schemas.microsoft.com/office/drawing/2014/main" id="{0139AA72-376D-01F9-E591-D124737F6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9C233C8-5622-2539-B74E-65FD567C0A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80D52BEF-9F0E-41B9-992E-4CB292244B84}"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653620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tags" Target="../tags/tag10.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tags" Target="../tags/tag11.xm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tags" Target="../tags/tag14.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BFE30E89-CD63-0ECB-9160-CC7DF612DEEB}"/>
              </a:ext>
            </a:extLst>
          </p:cNvPr>
          <p:cNvPicPr>
            <a:picLocks noChangeAspect="1"/>
          </p:cNvPicPr>
          <p:nvPr/>
        </p:nvPicPr>
        <p:blipFill>
          <a:blip r:embed="rId4">
            <a:extLst>
              <a:ext uri="{28A0092B-C50C-407E-A947-70E740481C1C}">
                <a14:useLocalDpi xmlns:a14="http://schemas.microsoft.com/office/drawing/2010/main" val="0"/>
              </a:ext>
            </a:extLst>
          </a:blip>
          <a:srcRect l="5351" t="6017" r="2105" b="622"/>
          <a:stretch>
            <a:fillRect/>
          </a:stretch>
        </p:blipFill>
        <p:spPr>
          <a:xfrm>
            <a:off x="0" y="0"/>
            <a:ext cx="12192000" cy="6858000"/>
          </a:xfrm>
          <a:prstGeom prst="rect">
            <a:avLst/>
          </a:prstGeom>
        </p:spPr>
      </p:pic>
      <p:pic>
        <p:nvPicPr>
          <p:cNvPr id="14" name="图片 13">
            <a:extLst>
              <a:ext uri="{FF2B5EF4-FFF2-40B4-BE49-F238E27FC236}">
                <a16:creationId xmlns:a16="http://schemas.microsoft.com/office/drawing/2014/main" id="{5D61CACB-1F59-8F0D-BBBD-C798E5B21E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6321" y="962350"/>
            <a:ext cx="13174470" cy="7191051"/>
          </a:xfrm>
          <a:custGeom>
            <a:avLst/>
            <a:gdLst>
              <a:gd name="connsiteX0" fmla="*/ 0 w 13174470"/>
              <a:gd name="connsiteY0" fmla="*/ 0 h 7191051"/>
              <a:gd name="connsiteX1" fmla="*/ 13174470 w 13174470"/>
              <a:gd name="connsiteY1" fmla="*/ 0 h 7191051"/>
              <a:gd name="connsiteX2" fmla="*/ 13174470 w 13174470"/>
              <a:gd name="connsiteY2" fmla="*/ 10781 h 7191051"/>
              <a:gd name="connsiteX3" fmla="*/ 7916667 w 13174470"/>
              <a:gd name="connsiteY3" fmla="*/ 10781 h 7191051"/>
              <a:gd name="connsiteX4" fmla="*/ 7916667 w 13174470"/>
              <a:gd name="connsiteY4" fmla="*/ 333050 h 7191051"/>
              <a:gd name="connsiteX5" fmla="*/ 7398507 w 13174470"/>
              <a:gd name="connsiteY5" fmla="*/ 333050 h 7191051"/>
              <a:gd name="connsiteX6" fmla="*/ 7398507 w 13174470"/>
              <a:gd name="connsiteY6" fmla="*/ 2893370 h 7191051"/>
              <a:gd name="connsiteX7" fmla="*/ 7870947 w 13174470"/>
              <a:gd name="connsiteY7" fmla="*/ 2893370 h 7191051"/>
              <a:gd name="connsiteX8" fmla="*/ 7870947 w 13174470"/>
              <a:gd name="connsiteY8" fmla="*/ 5286050 h 7191051"/>
              <a:gd name="connsiteX9" fmla="*/ 7916667 w 13174470"/>
              <a:gd name="connsiteY9" fmla="*/ 5286050 h 7191051"/>
              <a:gd name="connsiteX10" fmla="*/ 7916667 w 13174470"/>
              <a:gd name="connsiteY10" fmla="*/ 7066901 h 7191051"/>
              <a:gd name="connsiteX11" fmla="*/ 13174470 w 13174470"/>
              <a:gd name="connsiteY11" fmla="*/ 7066901 h 7191051"/>
              <a:gd name="connsiteX12" fmla="*/ 13174470 w 13174470"/>
              <a:gd name="connsiteY12" fmla="*/ 7191051 h 7191051"/>
              <a:gd name="connsiteX13" fmla="*/ 0 w 13174470"/>
              <a:gd name="connsiteY13" fmla="*/ 7191051 h 71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74470" h="7191051">
                <a:moveTo>
                  <a:pt x="0" y="0"/>
                </a:moveTo>
                <a:lnTo>
                  <a:pt x="13174470" y="0"/>
                </a:lnTo>
                <a:lnTo>
                  <a:pt x="13174470" y="10781"/>
                </a:lnTo>
                <a:lnTo>
                  <a:pt x="7916667" y="10781"/>
                </a:lnTo>
                <a:lnTo>
                  <a:pt x="7916667" y="333050"/>
                </a:lnTo>
                <a:lnTo>
                  <a:pt x="7398507" y="333050"/>
                </a:lnTo>
                <a:lnTo>
                  <a:pt x="7398507" y="2893370"/>
                </a:lnTo>
                <a:lnTo>
                  <a:pt x="7870947" y="2893370"/>
                </a:lnTo>
                <a:lnTo>
                  <a:pt x="7870947" y="5286050"/>
                </a:lnTo>
                <a:lnTo>
                  <a:pt x="7916667" y="5286050"/>
                </a:lnTo>
                <a:lnTo>
                  <a:pt x="7916667" y="7066901"/>
                </a:lnTo>
                <a:lnTo>
                  <a:pt x="13174470" y="7066901"/>
                </a:lnTo>
                <a:lnTo>
                  <a:pt x="13174470" y="7191051"/>
                </a:lnTo>
                <a:lnTo>
                  <a:pt x="0" y="7191051"/>
                </a:lnTo>
                <a:close/>
              </a:path>
            </a:pathLst>
          </a:custGeom>
        </p:spPr>
      </p:pic>
      <p:sp>
        <p:nvSpPr>
          <p:cNvPr id="17" name="文本框 16">
            <a:extLst>
              <a:ext uri="{FF2B5EF4-FFF2-40B4-BE49-F238E27FC236}">
                <a16:creationId xmlns:a16="http://schemas.microsoft.com/office/drawing/2014/main" id="{345C9D55-4654-F0F0-2A57-0B89126E55EB}"/>
              </a:ext>
            </a:extLst>
          </p:cNvPr>
          <p:cNvSpPr txBox="1"/>
          <p:nvPr/>
        </p:nvSpPr>
        <p:spPr>
          <a:xfrm>
            <a:off x="0" y="2001547"/>
            <a:ext cx="7090117" cy="1801371"/>
          </a:xfrm>
          <a:prstGeom prst="rect">
            <a:avLst/>
          </a:prstGeom>
          <a:noFill/>
        </p:spPr>
        <p:txBody>
          <a:bodyPr wrap="square" rtlCol="0">
            <a:noAutofit/>
          </a:bodyPr>
          <a:lstStyle/>
          <a:p>
            <a:pPr algn="ctr"/>
            <a:r>
              <a:rPr lang="vi-VN" altLang="vi-VN" sz="4000" b="1" spc="600" dirty="0">
                <a:solidFill>
                  <a:schemeClr val="bg1"/>
                </a:solidFill>
                <a:effectLst>
                  <a:outerShdw blurRad="304800" dist="38100" dir="16200000" rotWithShape="0">
                    <a:prstClr val="black">
                      <a:alpha val="40000"/>
                    </a:prstClr>
                  </a:outerShdw>
                </a:effectLst>
                <a:latin typeface="Noto Sans"/>
                <a:ea typeface="Noto Sans"/>
                <a:cs typeface="+mn-ea"/>
                <a:sym typeface="+mn-lt"/>
              </a:rPr>
              <a:t>Named</a:t>
            </a:r>
            <a:r>
              <a:rPr lang="en-US" altLang="vi-VN" sz="4000" b="1" spc="600" dirty="0">
                <a:solidFill>
                  <a:schemeClr val="bg1"/>
                </a:solidFill>
                <a:effectLst>
                  <a:outerShdw blurRad="304800" dist="38100" dir="16200000" rotWithShape="0">
                    <a:prstClr val="black">
                      <a:alpha val="40000"/>
                    </a:prstClr>
                  </a:outerShdw>
                </a:effectLst>
                <a:latin typeface="Noto Sans"/>
                <a:ea typeface="Noto Sans"/>
                <a:cs typeface="+mn-ea"/>
                <a:sym typeface="+mn-lt"/>
              </a:rPr>
              <a:t> </a:t>
            </a:r>
            <a:r>
              <a:rPr lang="vi-VN" altLang="vi-VN" sz="4000" b="1" spc="600" dirty="0">
                <a:solidFill>
                  <a:schemeClr val="bg1"/>
                </a:solidFill>
                <a:effectLst>
                  <a:outerShdw blurRad="304800" dist="38100" dir="16200000" rotWithShape="0">
                    <a:prstClr val="black">
                      <a:alpha val="40000"/>
                    </a:prstClr>
                  </a:outerShdw>
                </a:effectLst>
                <a:latin typeface="Noto Sans"/>
                <a:ea typeface="Noto Sans"/>
                <a:cs typeface="+mn-ea"/>
                <a:sym typeface="+mn-lt"/>
              </a:rPr>
              <a:t>entity</a:t>
            </a:r>
            <a:r>
              <a:rPr lang="en-US" altLang="vi-VN" sz="4000" b="1" spc="600" dirty="0">
                <a:solidFill>
                  <a:schemeClr val="bg1"/>
                </a:solidFill>
                <a:effectLst>
                  <a:outerShdw blurRad="304800" dist="38100" dir="16200000" rotWithShape="0">
                    <a:prstClr val="black">
                      <a:alpha val="40000"/>
                    </a:prstClr>
                  </a:outerShdw>
                </a:effectLst>
                <a:latin typeface="Noto Sans"/>
                <a:ea typeface="Noto Sans"/>
                <a:cs typeface="+mn-ea"/>
                <a:sym typeface="+mn-lt"/>
              </a:rPr>
              <a:t> </a:t>
            </a:r>
          </a:p>
          <a:p>
            <a:pPr algn="ctr"/>
            <a:r>
              <a:rPr lang="vi-VN" altLang="vi-VN" sz="4000" b="1" spc="600" dirty="0">
                <a:solidFill>
                  <a:schemeClr val="bg1"/>
                </a:solidFill>
                <a:effectLst>
                  <a:outerShdw blurRad="304800" dist="38100" dir="16200000" rotWithShape="0">
                    <a:prstClr val="black">
                      <a:alpha val="40000"/>
                    </a:prstClr>
                  </a:outerShdw>
                </a:effectLst>
                <a:latin typeface="Noto Sans"/>
                <a:ea typeface="Noto Sans"/>
                <a:cs typeface="+mn-ea"/>
                <a:sym typeface="+mn-lt"/>
              </a:rPr>
              <a:t>recognition</a:t>
            </a:r>
            <a:r>
              <a:rPr lang="en-US" altLang="vi-VN" sz="4000" b="1" spc="600" dirty="0">
                <a:solidFill>
                  <a:schemeClr val="bg1"/>
                </a:solidFill>
                <a:effectLst>
                  <a:outerShdw blurRad="304800" dist="38100" dir="16200000" rotWithShape="0">
                    <a:prstClr val="black">
                      <a:alpha val="40000"/>
                    </a:prstClr>
                  </a:outerShdw>
                </a:effectLst>
                <a:latin typeface="Noto Sans"/>
                <a:ea typeface="Noto Sans"/>
                <a:cs typeface="+mn-ea"/>
                <a:sym typeface="+mn-lt"/>
              </a:rPr>
              <a:t> </a:t>
            </a:r>
            <a:r>
              <a:rPr lang="vi-VN" altLang="vi-VN" sz="4000" b="1" spc="600" dirty="0">
                <a:solidFill>
                  <a:schemeClr val="bg1"/>
                </a:solidFill>
                <a:effectLst>
                  <a:outerShdw blurRad="304800" dist="38100" dir="16200000" rotWithShape="0">
                    <a:prstClr val="black">
                      <a:alpha val="40000"/>
                    </a:prstClr>
                  </a:outerShdw>
                </a:effectLst>
                <a:latin typeface="Noto Sans"/>
                <a:ea typeface="Noto Sans"/>
                <a:cs typeface="+mn-ea"/>
                <a:sym typeface="+mn-lt"/>
              </a:rPr>
              <a:t>in</a:t>
            </a:r>
            <a:r>
              <a:rPr lang="en-US" altLang="vi-VN" sz="4000" b="1" spc="600" dirty="0">
                <a:solidFill>
                  <a:schemeClr val="bg1"/>
                </a:solidFill>
                <a:effectLst>
                  <a:outerShdw blurRad="304800" dist="38100" dir="16200000" rotWithShape="0">
                    <a:prstClr val="black">
                      <a:alpha val="40000"/>
                    </a:prstClr>
                  </a:outerShdw>
                </a:effectLst>
                <a:latin typeface="Noto Sans"/>
                <a:ea typeface="Noto Sans"/>
                <a:cs typeface="+mn-ea"/>
                <a:sym typeface="+mn-lt"/>
              </a:rPr>
              <a:t> </a:t>
            </a:r>
            <a:r>
              <a:rPr lang="vi-VN" altLang="vi-VN" sz="4000" b="1" spc="600" dirty="0">
                <a:solidFill>
                  <a:schemeClr val="bg1"/>
                </a:solidFill>
                <a:effectLst>
                  <a:outerShdw blurRad="304800" dist="38100" dir="16200000" rotWithShape="0">
                    <a:prstClr val="black">
                      <a:alpha val="40000"/>
                    </a:prstClr>
                  </a:outerShdw>
                </a:effectLst>
                <a:latin typeface="Noto Sans"/>
                <a:ea typeface="Noto Sans"/>
                <a:cs typeface="+mn-ea"/>
                <a:sym typeface="+mn-lt"/>
              </a:rPr>
              <a:t>Tweets</a:t>
            </a:r>
            <a:r>
              <a:rPr lang="en-US" altLang="vi-VN" sz="4000" b="1" spc="600" dirty="0">
                <a:solidFill>
                  <a:schemeClr val="bg1"/>
                </a:solidFill>
                <a:effectLst>
                  <a:outerShdw blurRad="304800" dist="38100" dir="16200000" rotWithShape="0">
                    <a:prstClr val="black">
                      <a:alpha val="40000"/>
                    </a:prstClr>
                  </a:outerShdw>
                </a:effectLst>
                <a:latin typeface="Noto Sans"/>
                <a:ea typeface="Noto Sans"/>
                <a:cs typeface="+mn-ea"/>
                <a:sym typeface="+mn-lt"/>
              </a:rPr>
              <a:t> </a:t>
            </a:r>
            <a:r>
              <a:rPr lang="vi-VN" altLang="vi-VN" sz="4000" b="1" spc="600" dirty="0">
                <a:solidFill>
                  <a:schemeClr val="bg1"/>
                </a:solidFill>
                <a:effectLst>
                  <a:outerShdw blurRad="304800" dist="38100" dir="16200000" rotWithShape="0">
                    <a:prstClr val="black">
                      <a:alpha val="40000"/>
                    </a:prstClr>
                  </a:outerShdw>
                </a:effectLst>
                <a:latin typeface="Noto Sans"/>
                <a:ea typeface="Noto Sans"/>
                <a:cs typeface="+mn-ea"/>
                <a:sym typeface="+mn-lt"/>
              </a:rPr>
              <a:t>2011</a:t>
            </a:r>
          </a:p>
        </p:txBody>
      </p:sp>
    </p:spTree>
    <p:custDataLst>
      <p:tags r:id="rId1"/>
    </p:custDataLst>
    <p:extLst>
      <p:ext uri="{BB962C8B-B14F-4D97-AF65-F5344CB8AC3E}">
        <p14:creationId xmlns:p14="http://schemas.microsoft.com/office/powerpoint/2010/main" val="28958995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to="" calcmode="lin" valueType="num">
                                      <p:cBhvr>
                                        <p:cTn id="7" dur="700" fill="hold">
                                          <p:stCondLst>
                                            <p:cond delay="0"/>
                                          </p:stCondLst>
                                        </p:cTn>
                                        <p:tgtEl>
                                          <p:spTgt spid="17"/>
                                        </p:tgtEl>
                                        <p:attrNameLst>
                                          <p:attrName>ppt_x</p:attrName>
                                        </p:attrNameLst>
                                      </p:cBhvr>
                                      <p:tavLst>
                                        <p:tav tm="0" fmla="#ppt_x-#ppt_h/6*sin(2*pi*$)*(1-$)*8/9">
                                          <p:val>
                                            <p:strVal val="0"/>
                                          </p:val>
                                        </p:tav>
                                        <p:tav tm="100000">
                                          <p:val>
                                            <p:strVal val="1"/>
                                          </p:val>
                                        </p:tav>
                                      </p:tavLst>
                                    </p:anim>
                                    <p:anim to="" calcmode="lin" valueType="num">
                                      <p:cBhvr>
                                        <p:cTn id="8" dur="700" fill="hold">
                                          <p:stCondLst>
                                            <p:cond delay="0"/>
                                          </p:stCondLst>
                                        </p:cTn>
                                        <p:tgtEl>
                                          <p:spTgt spid="17"/>
                                        </p:tgtEl>
                                        <p:attrNameLst>
                                          <p:attrName>ppt_w</p:attrName>
                                        </p:attrNameLst>
                                      </p:cBhvr>
                                      <p:tavLst>
                                        <p:tav tm="0" fmla="#ppt_w-#ppt_w/4*sin(2*pi*$)*(1-$)">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0">
            <a:extLst>
              <a:ext uri="{FF2B5EF4-FFF2-40B4-BE49-F238E27FC236}">
                <a16:creationId xmlns:a16="http://schemas.microsoft.com/office/drawing/2014/main" id="{86257C24-1A94-D54A-EA67-6C91C05F934D}"/>
              </a:ext>
            </a:extLst>
          </p:cNvPr>
          <p:cNvGrpSpPr/>
          <p:nvPr/>
        </p:nvGrpSpPr>
        <p:grpSpPr>
          <a:xfrm>
            <a:off x="247751" y="249504"/>
            <a:ext cx="5044096" cy="685800"/>
            <a:chOff x="260630" y="274320"/>
            <a:chExt cx="5044096" cy="685800"/>
          </a:xfrm>
        </p:grpSpPr>
        <p:sp>
          <p:nvSpPr>
            <p:cNvPr id="6" name="TextBox 55">
              <a:extLst>
                <a:ext uri="{FF2B5EF4-FFF2-40B4-BE49-F238E27FC236}">
                  <a16:creationId xmlns:a16="http://schemas.microsoft.com/office/drawing/2014/main" id="{18376280-C7BB-0BB6-E88D-1DFB6A03046B}"/>
                </a:ext>
              </a:extLst>
            </p:cNvPr>
            <p:cNvSpPr txBox="1"/>
            <p:nvPr/>
          </p:nvSpPr>
          <p:spPr>
            <a:xfrm>
              <a:off x="982018" y="431975"/>
              <a:ext cx="4322708"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PART OF SPEECH TAGGING</a:t>
              </a:r>
              <a:endParaRPr lang="vi-VN" altLang="vi-VN" sz="2400" b="1" dirty="0">
                <a:solidFill>
                  <a:schemeClr val="tx1">
                    <a:lumMod val="75000"/>
                    <a:lumOff val="25000"/>
                  </a:schemeClr>
                </a:solidFill>
                <a:latin typeface="Noto Sans"/>
                <a:ea typeface="Noto Sans"/>
                <a:cs typeface="+mn-ea"/>
                <a:sym typeface="+mn-lt"/>
              </a:endParaRPr>
            </a:p>
          </p:txBody>
        </p:sp>
        <p:sp>
          <p:nvSpPr>
            <p:cNvPr id="7" name="椭圆 23">
              <a:extLst>
                <a:ext uri="{FF2B5EF4-FFF2-40B4-BE49-F238E27FC236}">
                  <a16:creationId xmlns:a16="http://schemas.microsoft.com/office/drawing/2014/main" id="{7B357A2D-F7BA-EBBE-0B8F-6BE4F2E44255}"/>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vi-VN" sz="1900" dirty="0">
                  <a:solidFill>
                    <a:schemeClr val="bg1"/>
                  </a:solidFill>
                  <a:latin typeface="Noto Sans"/>
                  <a:ea typeface="Noto Sans"/>
                </a:rPr>
                <a:t>2.1</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
        <p:nvSpPr>
          <p:cNvPr id="8" name="TextBox 7">
            <a:extLst>
              <a:ext uri="{FF2B5EF4-FFF2-40B4-BE49-F238E27FC236}">
                <a16:creationId xmlns:a16="http://schemas.microsoft.com/office/drawing/2014/main" id="{E7389D6C-B5EB-67C1-8FF0-194C2F55BF78}"/>
              </a:ext>
            </a:extLst>
          </p:cNvPr>
          <p:cNvSpPr txBox="1"/>
          <p:nvPr/>
        </p:nvSpPr>
        <p:spPr>
          <a:xfrm>
            <a:off x="1050587" y="1060315"/>
            <a:ext cx="3521413" cy="369332"/>
          </a:xfrm>
          <a:prstGeom prst="rect">
            <a:avLst/>
          </a:prstGeom>
          <a:noFill/>
        </p:spPr>
        <p:txBody>
          <a:bodyPr wrap="square" rtlCol="0">
            <a:spAutoFit/>
          </a:bodyPr>
          <a:lstStyle/>
          <a:p>
            <a:r>
              <a:rPr lang="en-US" b="1" dirty="0"/>
              <a:t>4. </a:t>
            </a:r>
            <a:r>
              <a:rPr lang="en-US" b="1" dirty="0" err="1"/>
              <a:t>Giải</a:t>
            </a:r>
            <a:r>
              <a:rPr lang="en-US" b="1" dirty="0"/>
              <a:t> </a:t>
            </a:r>
            <a:r>
              <a:rPr lang="en-US" b="1" dirty="0" err="1"/>
              <a:t>pháp</a:t>
            </a:r>
            <a:endParaRPr lang="en-US" b="1" dirty="0"/>
          </a:p>
        </p:txBody>
      </p:sp>
      <p:sp>
        <p:nvSpPr>
          <p:cNvPr id="2" name="TextBox 1">
            <a:extLst>
              <a:ext uri="{FF2B5EF4-FFF2-40B4-BE49-F238E27FC236}">
                <a16:creationId xmlns:a16="http://schemas.microsoft.com/office/drawing/2014/main" id="{55321951-7CA7-B2DA-1EA9-94EA4D6EA5A0}"/>
              </a:ext>
            </a:extLst>
          </p:cNvPr>
          <p:cNvSpPr txBox="1"/>
          <p:nvPr/>
        </p:nvSpPr>
        <p:spPr>
          <a:xfrm>
            <a:off x="969139" y="1712313"/>
            <a:ext cx="5398851" cy="4524315"/>
          </a:xfrm>
          <a:prstGeom prst="rect">
            <a:avLst/>
          </a:prstGeom>
          <a:noFill/>
        </p:spPr>
        <p:txBody>
          <a:bodyPr wrap="square" rtlCol="0">
            <a:spAutoFit/>
          </a:bodyPr>
          <a:lstStyle/>
          <a:p>
            <a:r>
              <a:rPr lang="en-US" sz="1800" b="1" dirty="0" err="1">
                <a:effectLst/>
                <a:latin typeface="Aptos" panose="020B0004020202020204" pitchFamily="34" charset="0"/>
                <a:ea typeface="Aptos" panose="020B0004020202020204" pitchFamily="34" charset="0"/>
                <a:cs typeface="Times New Roman" panose="02020603050405020304" pitchFamily="18" charset="0"/>
              </a:rPr>
              <a:t>Khắc</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phục</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sự</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khác</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biệt</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về</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phong</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cách</a:t>
            </a:r>
            <a:endParaRPr lang="en-US" sz="1800" b="1"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Tx/>
              <a:buChar char="-"/>
            </a:pPr>
            <a:r>
              <a:rPr lang="en-US" sz="1800" dirty="0" err="1">
                <a:effectLst/>
                <a:latin typeface="Aptos" panose="020B0004020202020204" pitchFamily="34" charset="0"/>
                <a:ea typeface="Aptos" panose="020B0004020202020204" pitchFamily="34" charset="0"/>
                <a:cs typeface="Times New Roman" panose="02020603050405020304" pitchFamily="18" charset="0"/>
              </a:rPr>
              <a:t>Đã</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chú</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thích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thủ</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tập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dirty="0">
                <a:effectLst/>
                <a:latin typeface="Aptos" panose="020B0004020202020204" pitchFamily="34" charset="0"/>
                <a:ea typeface="Aptos" panose="020B0004020202020204" pitchFamily="34" charset="0"/>
                <a:cs typeface="Times New Roman" panose="02020603050405020304" pitchFamily="18" charset="0"/>
              </a:rPr>
              <a:t> 800 tweet (16K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bộ</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Penn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TreeBank</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Tx/>
              <a:buChar char="-"/>
            </a:pPr>
            <a:r>
              <a:rPr lang="en-US" dirty="0" err="1">
                <a:latin typeface="Aptos" panose="020B0004020202020204" pitchFamily="34" charset="0"/>
                <a:ea typeface="Aptos" panose="020B0004020202020204" pitchFamily="34" charset="0"/>
                <a:cs typeface="Times New Roman" panose="02020603050405020304" pitchFamily="18" charset="0"/>
              </a:rPr>
              <a:t>T</a:t>
            </a:r>
            <a:r>
              <a:rPr lang="en-US" sz="1800" dirty="0" err="1">
                <a:effectLst/>
                <a:latin typeface="Aptos" panose="020B0004020202020204" pitchFamily="34" charset="0"/>
                <a:ea typeface="Aptos" panose="020B0004020202020204" pitchFamily="34" charset="0"/>
                <a:cs typeface="Times New Roman" panose="02020603050405020304" pitchFamily="18" charset="0"/>
              </a:rPr>
              <a:t>hêm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mới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cho</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hiện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tượng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đặc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trưng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Twitter</a:t>
            </a:r>
          </a:p>
          <a:p>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r>
              <a:rPr lang="en-US" b="1" dirty="0" err="1">
                <a:latin typeface="Aptos" panose="020B0004020202020204" pitchFamily="34" charset="0"/>
                <a:ea typeface="Aptos" panose="020B0004020202020204" pitchFamily="34" charset="0"/>
                <a:cs typeface="Times New Roman" panose="02020603050405020304" pitchFamily="18" charset="0"/>
              </a:rPr>
              <a:t>Khắc</a:t>
            </a:r>
            <a:r>
              <a:rPr lang="en-US" b="1" dirty="0">
                <a:latin typeface="Aptos" panose="020B0004020202020204" pitchFamily="34" charset="0"/>
                <a:ea typeface="Aptos" panose="020B0004020202020204" pitchFamily="34" charset="0"/>
                <a:cs typeface="Times New Roman" panose="02020603050405020304" pitchFamily="18" charset="0"/>
              </a:rPr>
              <a:t> </a:t>
            </a:r>
            <a:r>
              <a:rPr lang="en-US" b="1" dirty="0" err="1">
                <a:latin typeface="Aptos" panose="020B0004020202020204" pitchFamily="34" charset="0"/>
                <a:ea typeface="Aptos" panose="020B0004020202020204" pitchFamily="34" charset="0"/>
                <a:cs typeface="Times New Roman" panose="02020603050405020304" pitchFamily="18" charset="0"/>
              </a:rPr>
              <a:t>phục</a:t>
            </a:r>
            <a:r>
              <a:rPr lang="en-US" b="1" dirty="0">
                <a:latin typeface="Aptos" panose="020B0004020202020204" pitchFamily="34" charset="0"/>
                <a:ea typeface="Aptos" panose="020B0004020202020204" pitchFamily="34" charset="0"/>
                <a:cs typeface="Times New Roman" panose="02020603050405020304" pitchFamily="18" charset="0"/>
              </a:rPr>
              <a:t> </a:t>
            </a:r>
            <a:r>
              <a:rPr lang="en-US" b="1" dirty="0" err="1">
                <a:latin typeface="Aptos" panose="020B0004020202020204" pitchFamily="34" charset="0"/>
                <a:ea typeface="Aptos" panose="020B0004020202020204" pitchFamily="34" charset="0"/>
                <a:cs typeface="Times New Roman" panose="02020603050405020304" pitchFamily="18" charset="0"/>
              </a:rPr>
              <a:t>biến</a:t>
            </a:r>
            <a:r>
              <a:rPr lang="en-US" b="1" dirty="0">
                <a:latin typeface="Aptos" panose="020B0004020202020204" pitchFamily="34" charset="0"/>
                <a:ea typeface="Aptos" panose="020B0004020202020204" pitchFamily="34" charset="0"/>
                <a:cs typeface="Times New Roman" panose="02020603050405020304" pitchFamily="18" charset="0"/>
              </a:rPr>
              <a:t> </a:t>
            </a:r>
            <a:r>
              <a:rPr lang="en-US" b="1" dirty="0" err="1">
                <a:latin typeface="Aptos" panose="020B0004020202020204" pitchFamily="34" charset="0"/>
                <a:ea typeface="Aptos" panose="020B0004020202020204" pitchFamily="34" charset="0"/>
                <a:cs typeface="Times New Roman" panose="02020603050405020304" pitchFamily="18" charset="0"/>
              </a:rPr>
              <a:t>thể</a:t>
            </a:r>
            <a:r>
              <a:rPr lang="en-US" b="1" dirty="0">
                <a:latin typeface="Aptos" panose="020B0004020202020204" pitchFamily="34" charset="0"/>
                <a:ea typeface="Aptos" panose="020B0004020202020204" pitchFamily="34" charset="0"/>
                <a:cs typeface="Times New Roman" panose="02020603050405020304" pitchFamily="18" charset="0"/>
              </a:rPr>
              <a:t> </a:t>
            </a:r>
            <a:r>
              <a:rPr lang="en-US" b="1" dirty="0" err="1">
                <a:latin typeface="Aptos" panose="020B0004020202020204" pitchFamily="34" charset="0"/>
                <a:ea typeface="Aptos" panose="020B0004020202020204" pitchFamily="34" charset="0"/>
                <a:cs typeface="Times New Roman" panose="02020603050405020304" pitchFamily="18" charset="0"/>
              </a:rPr>
              <a:t>từ</a:t>
            </a:r>
            <a:r>
              <a:rPr lang="en-US" b="1" dirty="0">
                <a:latin typeface="Aptos" panose="020B0004020202020204" pitchFamily="34" charset="0"/>
                <a:ea typeface="Aptos" panose="020B0004020202020204" pitchFamily="34" charset="0"/>
                <a:cs typeface="Times New Roman" panose="02020603050405020304" pitchFamily="18" charset="0"/>
              </a:rPr>
              <a:t> </a:t>
            </a:r>
            <a:r>
              <a:rPr lang="en-US" b="1" dirty="0" err="1">
                <a:latin typeface="Aptos" panose="020B0004020202020204" pitchFamily="34" charset="0"/>
                <a:ea typeface="Aptos" panose="020B0004020202020204" pitchFamily="34" charset="0"/>
                <a:cs typeface="Times New Roman" panose="02020603050405020304" pitchFamily="18" charset="0"/>
              </a:rPr>
              <a:t>vựng</a:t>
            </a:r>
            <a:r>
              <a:rPr lang="en-US" b="1" dirty="0">
                <a:latin typeface="Aptos" panose="020B0004020202020204" pitchFamily="34" charset="0"/>
                <a:ea typeface="Aptos" panose="020B0004020202020204" pitchFamily="34" charset="0"/>
                <a:cs typeface="Times New Roman" panose="02020603050405020304" pitchFamily="18" charset="0"/>
              </a:rPr>
              <a:t> </a:t>
            </a:r>
            <a:r>
              <a:rPr lang="en-US" b="1" dirty="0" err="1">
                <a:latin typeface="Aptos" panose="020B0004020202020204" pitchFamily="34" charset="0"/>
                <a:ea typeface="Aptos" panose="020B0004020202020204" pitchFamily="34" charset="0"/>
                <a:cs typeface="Times New Roman" panose="02020603050405020304" pitchFamily="18" charset="0"/>
              </a:rPr>
              <a:t>và</a:t>
            </a:r>
            <a:r>
              <a:rPr lang="en-US" b="1" dirty="0">
                <a:latin typeface="Aptos" panose="020B0004020202020204" pitchFamily="34" charset="0"/>
                <a:ea typeface="Aptos" panose="020B0004020202020204" pitchFamily="34" charset="0"/>
                <a:cs typeface="Times New Roman" panose="02020603050405020304" pitchFamily="18" charset="0"/>
              </a:rPr>
              <a:t> OOV</a:t>
            </a:r>
            <a:r>
              <a:rPr lang="en-US" dirty="0">
                <a:latin typeface="Aptos" panose="020B0004020202020204" pitchFamily="34" charset="0"/>
                <a:ea typeface="Aptos" panose="020B0004020202020204" pitchFamily="34" charset="0"/>
                <a:cs typeface="Times New Roman" panose="02020603050405020304" pitchFamily="18" charset="0"/>
              </a:rPr>
              <a:t>:</a:t>
            </a:r>
          </a:p>
          <a:p>
            <a:pPr marL="285750" indent="-285750">
              <a:buFontTx/>
              <a:buChar char="-"/>
            </a:pPr>
            <a:r>
              <a:rPr lang="en-US" dirty="0" err="1">
                <a:latin typeface="Aptos" panose="020B0004020202020204" pitchFamily="34" charset="0"/>
                <a:ea typeface="Aptos" panose="020B0004020202020204" pitchFamily="34" charset="0"/>
                <a:cs typeface="Times New Roman" panose="02020603050405020304" pitchFamily="18" charset="0"/>
              </a:rPr>
              <a:t>S</a:t>
            </a:r>
            <a:r>
              <a:rPr lang="en-US" sz="1800" dirty="0" err="1">
                <a:effectLst/>
                <a:latin typeface="Aptos" panose="020B0004020202020204" pitchFamily="34" charset="0"/>
                <a:ea typeface="Aptos" panose="020B0004020202020204" pitchFamily="34" charset="0"/>
                <a:cs typeface="Times New Roman" panose="02020603050405020304" pitchFamily="18" charset="0"/>
              </a:rPr>
              <a:t>ử</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dụng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tập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đặc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trưng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khá</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tiêu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chuẩn</a:t>
            </a:r>
            <a:r>
              <a:rPr lang="en-US" sz="1800" dirty="0">
                <a:effectLst/>
                <a:latin typeface="Aptos" panose="020B0004020202020204" pitchFamily="34" charset="0"/>
                <a:ea typeface="Aptos" panose="020B0004020202020204" pitchFamily="34" charset="0"/>
                <a:cs typeface="Times New Roman" panose="02020603050405020304" pitchFamily="18" charset="0"/>
              </a:rPr>
              <a:t> bao </a:t>
            </a:r>
            <a:r>
              <a:rPr lang="en-US" sz="1800" dirty="0" err="1">
                <a:effectLst/>
                <a:latin typeface="Aptos" panose="020B0004020202020204" pitchFamily="34" charset="0"/>
                <a:ea typeface="Aptos" panose="020B0004020202020204" pitchFamily="34" charset="0"/>
                <a:cs typeface="Times New Roman" panose="02020603050405020304" pitchFamily="18" charset="0"/>
              </a:rPr>
              <a:t>gồm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điển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chính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tả</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đặc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trưng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ngữ</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cảnh</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Tx/>
              <a:buChar char="-"/>
            </a:pPr>
            <a:r>
              <a:rPr lang="en-US" dirty="0" err="1">
                <a:latin typeface="Aptos" panose="020B0004020202020204" pitchFamily="34" charset="0"/>
                <a:ea typeface="Aptos" panose="020B0004020202020204" pitchFamily="34" charset="0"/>
                <a:cs typeface="Times New Roman" panose="02020603050405020304" pitchFamily="18" charset="0"/>
              </a:rPr>
              <a:t>T</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hực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hiện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cụm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thứ</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bậc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bằng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Jcluster</a:t>
            </a:r>
            <a:r>
              <a:rPr lang="en-US" sz="1800" dirty="0">
                <a:effectLst/>
                <a:latin typeface="Aptos" panose="020B0004020202020204" pitchFamily="34" charset="0"/>
                <a:ea typeface="Aptos" panose="020B0004020202020204" pitchFamily="34" charset="0"/>
                <a:cs typeface="Times New Roman" panose="02020603050405020304" pitchFamily="18" charset="0"/>
              </a:rPr>
              <a:t> (Goodman, 2001)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trên</a:t>
            </a:r>
            <a:r>
              <a:rPr lang="en-US" sz="1800" dirty="0">
                <a:effectLst/>
                <a:latin typeface="Aptos" panose="020B0004020202020204" pitchFamily="34" charset="0"/>
                <a:ea typeface="Aptos" panose="020B0004020202020204" pitchFamily="34" charset="0"/>
                <a:cs typeface="Times New Roman" panose="02020603050405020304" pitchFamily="18" charset="0"/>
              </a:rPr>
              <a:t> 52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triệu</a:t>
            </a:r>
            <a:r>
              <a:rPr lang="en-US" sz="1800" dirty="0">
                <a:effectLst/>
                <a:latin typeface="Aptos" panose="020B0004020202020204" pitchFamily="34" charset="0"/>
                <a:ea typeface="Aptos" panose="020B0004020202020204" pitchFamily="34" charset="0"/>
                <a:cs typeface="Times New Roman" panose="02020603050405020304" pitchFamily="18" charset="0"/>
              </a:rPr>
              <a:t> twee</a:t>
            </a:r>
            <a:r>
              <a:rPr lang="en-US" dirty="0">
                <a:latin typeface="Aptos" panose="020B0004020202020204" pitchFamily="34" charset="0"/>
                <a:ea typeface="Aptos" panose="020B0004020202020204" pitchFamily="34" charset="0"/>
                <a:cs typeface="Times New Roman" panose="02020603050405020304" pitchFamily="18" charset="0"/>
              </a:rPr>
              <a:t>t</a:t>
            </a:r>
          </a:p>
          <a:p>
            <a:pPr marL="285750" indent="-285750">
              <a:buFontTx/>
              <a:buChar char="-"/>
            </a:pPr>
            <a:r>
              <a:rPr lang="en-US" dirty="0" err="1">
                <a:latin typeface="Aptos" panose="020B0004020202020204" pitchFamily="34" charset="0"/>
                <a:ea typeface="Aptos" panose="020B0004020202020204" pitchFamily="34" charset="0"/>
                <a:cs typeface="Times New Roman" panose="02020603050405020304" pitchFamily="18" charset="0"/>
              </a:rPr>
              <a:t>S</a:t>
            </a:r>
            <a:r>
              <a:rPr lang="en-US" sz="1800" dirty="0" err="1">
                <a:effectLst/>
                <a:latin typeface="Aptos" panose="020B0004020202020204" pitchFamily="34" charset="0"/>
                <a:ea typeface="Aptos" panose="020B0004020202020204" pitchFamily="34" charset="0"/>
                <a:cs typeface="Times New Roman" panose="02020603050405020304" pitchFamily="18" charset="0"/>
              </a:rPr>
              <a:t>ử</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dụng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hình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Trường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Ngẫu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Điều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Kiện</a:t>
            </a:r>
            <a:r>
              <a:rPr lang="en-US" sz="1800" dirty="0">
                <a:effectLst/>
                <a:latin typeface="Aptos" panose="020B0004020202020204" pitchFamily="34" charset="0"/>
                <a:ea typeface="Aptos" panose="020B0004020202020204" pitchFamily="34" charset="0"/>
                <a:cs typeface="Times New Roman" panose="02020603050405020304" pitchFamily="18" charset="0"/>
              </a:rPr>
              <a:t> (CRF) (Lafferty et al., 2001)</a:t>
            </a:r>
          </a:p>
          <a:p>
            <a:pPr marL="285750" indent="-285750">
              <a:buFontTx/>
              <a:buChar char="-"/>
            </a:pPr>
            <a:r>
              <a:rPr lang="en-US" sz="18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huấn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luyện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trên</a:t>
            </a:r>
            <a:r>
              <a:rPr lang="en-US" sz="1800" dirty="0">
                <a:effectLst/>
                <a:latin typeface="Aptos" panose="020B0004020202020204" pitchFamily="34" charset="0"/>
                <a:ea typeface="Aptos" panose="020B0004020202020204" pitchFamily="34" charset="0"/>
                <a:cs typeface="Times New Roman" panose="02020603050405020304" pitchFamily="18" charset="0"/>
              </a:rPr>
              <a:t> 102K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(12K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Twitter, 40K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IRC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dirty="0">
                <a:effectLst/>
                <a:latin typeface="Aptos" panose="020B0004020202020204" pitchFamily="34" charset="0"/>
                <a:ea typeface="Aptos" panose="020B0004020202020204" pitchFamily="34" charset="0"/>
                <a:cs typeface="Times New Roman" panose="02020603050405020304" pitchFamily="18" charset="0"/>
              </a:rPr>
              <a:t> 50K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PTB) </a:t>
            </a:r>
            <a:endParaRPr lang="en-US" dirty="0"/>
          </a:p>
        </p:txBody>
      </p:sp>
      <p:sp>
        <p:nvSpPr>
          <p:cNvPr id="3" name="TextBox 2">
            <a:extLst>
              <a:ext uri="{FF2B5EF4-FFF2-40B4-BE49-F238E27FC236}">
                <a16:creationId xmlns:a16="http://schemas.microsoft.com/office/drawing/2014/main" id="{DEB96C79-BAB4-CCAC-9B09-5404FC19A13D}"/>
              </a:ext>
            </a:extLst>
          </p:cNvPr>
          <p:cNvSpPr txBox="1"/>
          <p:nvPr/>
        </p:nvSpPr>
        <p:spPr>
          <a:xfrm>
            <a:off x="6713316" y="1429647"/>
            <a:ext cx="4724571" cy="4524315"/>
          </a:xfrm>
          <a:prstGeom prst="rect">
            <a:avLst/>
          </a:prstGeom>
          <a:noFill/>
        </p:spPr>
        <p:txBody>
          <a:bodyPr wrap="square" rtlCol="0">
            <a:spAutoFit/>
          </a:bodyPr>
          <a:lstStyle/>
          <a:p>
            <a:pPr marL="285750" indent="-285750">
              <a:buFont typeface="Wingdings" panose="05000000000000000000" pitchFamily="2" charset="2"/>
              <a:buChar char="ü"/>
            </a:pPr>
            <a:endParaRPr lang="en-US" b="1" dirty="0"/>
          </a:p>
          <a:p>
            <a:pPr marL="342900" indent="-342900">
              <a:buFont typeface="Wingdings" panose="05000000000000000000" pitchFamily="2" charset="2"/>
              <a:buChar char="ü"/>
            </a:pPr>
            <a:r>
              <a:rPr lang="en-US" sz="2000" dirty="0" err="1"/>
              <a:t>Cải</a:t>
            </a:r>
            <a:r>
              <a:rPr lang="en-US" sz="2000" dirty="0"/>
              <a:t> </a:t>
            </a:r>
            <a:r>
              <a:rPr lang="en-US" sz="2000" dirty="0" err="1"/>
              <a:t>thiện</a:t>
            </a:r>
            <a:r>
              <a:rPr lang="en-US" sz="2000" dirty="0"/>
              <a:t> </a:t>
            </a:r>
            <a:r>
              <a:rPr lang="en-US" sz="2000" dirty="0" err="1"/>
              <a:t>hơn</a:t>
            </a:r>
            <a:r>
              <a:rPr lang="en-US" sz="2000" dirty="0"/>
              <a:t> so </a:t>
            </a:r>
            <a:r>
              <a:rPr lang="en-US" sz="2000" dirty="0" err="1"/>
              <a:t>với</a:t>
            </a:r>
            <a:r>
              <a:rPr lang="en-US" sz="2000" dirty="0"/>
              <a:t> </a:t>
            </a:r>
            <a:r>
              <a:rPr lang="en-US" sz="2000" dirty="0" err="1"/>
              <a:t>bộ</a:t>
            </a:r>
            <a:r>
              <a:rPr lang="en-US" sz="2000" dirty="0"/>
              <a:t> </a:t>
            </a:r>
            <a:r>
              <a:rPr lang="en-US" sz="2000" dirty="0" err="1"/>
              <a:t>gán</a:t>
            </a:r>
            <a:r>
              <a:rPr lang="en-US" sz="2000" dirty="0"/>
              <a:t> </a:t>
            </a:r>
            <a:r>
              <a:rPr lang="en-US" sz="2000" dirty="0" err="1"/>
              <a:t>nhãn</a:t>
            </a:r>
            <a:r>
              <a:rPr lang="en-US" sz="2000" dirty="0"/>
              <a:t> Stanford</a:t>
            </a:r>
            <a:endParaRPr lang="en-US" sz="2000" b="1" dirty="0"/>
          </a:p>
          <a:p>
            <a:pPr marL="342900" indent="-342900">
              <a:buFont typeface="Wingdings" panose="05000000000000000000" pitchFamily="2" charset="2"/>
              <a:buChar char="ü"/>
            </a:pPr>
            <a:r>
              <a:rPr lang="en-US" sz="2000" dirty="0" err="1"/>
              <a:t>Hiệu</a:t>
            </a:r>
            <a:r>
              <a:rPr lang="en-US" sz="2000" dirty="0"/>
              <a:t> </a:t>
            </a:r>
            <a:r>
              <a:rPr lang="en-US" sz="2000" dirty="0" err="1"/>
              <a:t>quả</a:t>
            </a:r>
            <a:r>
              <a:rPr lang="en-US" sz="2000" dirty="0"/>
              <a:t> </a:t>
            </a:r>
            <a:r>
              <a:rPr lang="en-US" sz="2000" dirty="0" err="1"/>
              <a:t>cải</a:t>
            </a:r>
            <a:r>
              <a:rPr lang="en-US" sz="2000" dirty="0"/>
              <a:t> </a:t>
            </a:r>
            <a:r>
              <a:rPr lang="en-US" sz="2000" dirty="0" err="1"/>
              <a:t>thiện</a:t>
            </a:r>
            <a:r>
              <a:rPr lang="en-US" sz="2000" dirty="0"/>
              <a:t> </a:t>
            </a:r>
            <a:r>
              <a:rPr lang="en-US" sz="2000" dirty="0" err="1"/>
              <a:t>trên</a:t>
            </a:r>
            <a:r>
              <a:rPr lang="en-US" sz="2000" dirty="0"/>
              <a:t> </a:t>
            </a:r>
            <a:r>
              <a:rPr lang="en-US" sz="2000" dirty="0" err="1"/>
              <a:t>các</a:t>
            </a:r>
            <a:r>
              <a:rPr lang="en-US" sz="2000" dirty="0"/>
              <a:t> </a:t>
            </a:r>
            <a:r>
              <a:rPr lang="en-US" sz="2000" dirty="0" err="1"/>
              <a:t>loại</a:t>
            </a:r>
            <a:r>
              <a:rPr lang="en-US" sz="2000" dirty="0"/>
              <a:t> </a:t>
            </a:r>
            <a:r>
              <a:rPr lang="en-US" sz="2000" dirty="0" err="1"/>
              <a:t>lỗi</a:t>
            </a:r>
            <a:r>
              <a:rPr lang="en-US" sz="2000" dirty="0"/>
              <a:t> </a:t>
            </a:r>
            <a:r>
              <a:rPr lang="en-US" sz="2000" dirty="0" err="1"/>
              <a:t>cụ</a:t>
            </a:r>
            <a:r>
              <a:rPr lang="en-US" sz="2000" dirty="0"/>
              <a:t> </a:t>
            </a:r>
            <a:r>
              <a:rPr lang="en-US" sz="2000" dirty="0" err="1"/>
              <a:t>thể</a:t>
            </a:r>
            <a:endParaRPr lang="en-US" sz="2000" dirty="0"/>
          </a:p>
          <a:p>
            <a:pPr marL="342900" indent="-342900">
              <a:buFont typeface="Wingdings" panose="05000000000000000000" pitchFamily="2" charset="2"/>
              <a:buChar char="ü"/>
            </a:pPr>
            <a:r>
              <a:rPr lang="en-US" sz="2000" dirty="0" err="1"/>
              <a:t>Hệ</a:t>
            </a:r>
            <a:r>
              <a:rPr lang="en-US" sz="2000" dirty="0"/>
              <a:t> </a:t>
            </a:r>
            <a:r>
              <a:rPr lang="en-US" sz="2000" dirty="0" err="1"/>
              <a:t>thống</a:t>
            </a:r>
            <a:r>
              <a:rPr lang="en-US" sz="2000" dirty="0"/>
              <a:t> </a:t>
            </a:r>
            <a:r>
              <a:rPr lang="en-US" sz="2000" dirty="0" err="1"/>
              <a:t>nhận</a:t>
            </a:r>
            <a:r>
              <a:rPr lang="en-US" sz="2000" dirty="0"/>
              <a:t> </a:t>
            </a:r>
            <a:r>
              <a:rPr lang="en-US" sz="2000" dirty="0" err="1"/>
              <a:t>diện</a:t>
            </a:r>
            <a:r>
              <a:rPr lang="en-US" sz="2000" dirty="0"/>
              <a:t> </a:t>
            </a:r>
            <a:r>
              <a:rPr lang="en-US" sz="2000" dirty="0" err="1"/>
              <a:t>các</a:t>
            </a:r>
            <a:r>
              <a:rPr lang="en-US" sz="2000" dirty="0"/>
              <a:t> </a:t>
            </a:r>
            <a:r>
              <a:rPr lang="en-US" sz="2000" dirty="0" err="1"/>
              <a:t>từ</a:t>
            </a:r>
            <a:r>
              <a:rPr lang="en-US" sz="2000" dirty="0"/>
              <a:t>  </a:t>
            </a:r>
            <a:r>
              <a:rPr lang="en-US" sz="2000" dirty="0" err="1"/>
              <a:t>chính</a:t>
            </a:r>
            <a:r>
              <a:rPr lang="en-US" sz="2000" dirty="0"/>
              <a:t> </a:t>
            </a:r>
            <a:r>
              <a:rPr lang="en-US" sz="2000" dirty="0" err="1"/>
              <a:t>xác</a:t>
            </a:r>
            <a:r>
              <a:rPr lang="en-US" sz="2000" dirty="0"/>
              <a:t> 100% </a:t>
            </a:r>
            <a:r>
              <a:rPr lang="en-US" sz="2000" dirty="0" err="1"/>
              <a:t>bằng</a:t>
            </a:r>
            <a:r>
              <a:rPr lang="en-US" sz="2000" dirty="0"/>
              <a:t> </a:t>
            </a:r>
            <a:r>
              <a:rPr lang="en-US" sz="2000" dirty="0" err="1"/>
              <a:t>cách</a:t>
            </a:r>
            <a:r>
              <a:rPr lang="en-US" sz="2000" dirty="0"/>
              <a:t> </a:t>
            </a:r>
            <a:r>
              <a:rPr lang="en-US" sz="2000" dirty="0" err="1"/>
              <a:t>sử</a:t>
            </a:r>
            <a:r>
              <a:rPr lang="en-US" sz="2000" dirty="0"/>
              <a:t> </a:t>
            </a:r>
            <a:r>
              <a:rPr lang="en-US" sz="2000" dirty="0" err="1"/>
              <a:t>dụng</a:t>
            </a:r>
            <a:r>
              <a:rPr lang="en-US" sz="2000" dirty="0"/>
              <a:t> </a:t>
            </a:r>
            <a:r>
              <a:rPr lang="en-US" sz="2000" dirty="0" err="1"/>
              <a:t>các</a:t>
            </a:r>
            <a:r>
              <a:rPr lang="en-US" sz="2000" dirty="0"/>
              <a:t> </a:t>
            </a:r>
            <a:r>
              <a:rPr lang="en-US" sz="2000" dirty="0" err="1"/>
              <a:t>biểu</a:t>
            </a:r>
            <a:r>
              <a:rPr lang="en-US" sz="2000" dirty="0"/>
              <a:t> </a:t>
            </a:r>
            <a:r>
              <a:rPr lang="en-US" sz="2000" dirty="0" err="1"/>
              <a:t>thức</a:t>
            </a:r>
            <a:r>
              <a:rPr lang="en-US" sz="2000" dirty="0"/>
              <a:t> </a:t>
            </a:r>
            <a:r>
              <a:rPr lang="en-US" sz="2000" dirty="0" err="1"/>
              <a:t>chính</a:t>
            </a:r>
            <a:r>
              <a:rPr lang="en-US" sz="2000" dirty="0"/>
              <a:t> </a:t>
            </a:r>
            <a:r>
              <a:rPr lang="en-US" sz="2000" dirty="0" err="1"/>
              <a:t>quy</a:t>
            </a:r>
            <a:endParaRPr lang="en-US" sz="2000" dirty="0"/>
          </a:p>
          <a:p>
            <a:pPr marL="342900" indent="-342900">
              <a:buFont typeface="Wingdings" panose="05000000000000000000" pitchFamily="2" charset="2"/>
              <a:buChar char="ü"/>
            </a:pPr>
            <a:r>
              <a:rPr lang="en-US" sz="2000" dirty="0"/>
              <a:t>C</a:t>
            </a:r>
            <a:r>
              <a:rPr lang="vi-VN" sz="2000" dirty="0"/>
              <a:t>ải thiện hiệu quả khi xử lý các từ không chuẩn mực thường gặp trong ngữ liệu Twitter.</a:t>
            </a:r>
            <a:endParaRPr lang="en-US" sz="2000" dirty="0"/>
          </a:p>
          <a:p>
            <a:endParaRPr lang="en-US" dirty="0"/>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2CD93882-2F1C-1D2A-4945-B93C19288198}"/>
              </a:ext>
            </a:extLst>
          </p:cNvPr>
          <p:cNvSpPr txBox="1"/>
          <p:nvPr/>
        </p:nvSpPr>
        <p:spPr>
          <a:xfrm>
            <a:off x="6879222" y="1060315"/>
            <a:ext cx="1481560" cy="370490"/>
          </a:xfrm>
          <a:prstGeom prst="rect">
            <a:avLst/>
          </a:prstGeom>
          <a:noFill/>
        </p:spPr>
        <p:txBody>
          <a:bodyPr wrap="square" rtlCol="0">
            <a:spAutoFit/>
          </a:bodyPr>
          <a:lstStyle/>
          <a:p>
            <a:r>
              <a:rPr lang="en-US" b="1" dirty="0"/>
              <a:t>5. </a:t>
            </a:r>
            <a:r>
              <a:rPr lang="en-US" b="1" dirty="0" err="1"/>
              <a:t>Kết</a:t>
            </a:r>
            <a:r>
              <a:rPr lang="en-US" b="1" dirty="0"/>
              <a:t> </a:t>
            </a:r>
            <a:r>
              <a:rPr lang="en-US" b="1" dirty="0" err="1"/>
              <a:t>quả</a:t>
            </a:r>
            <a:endParaRPr lang="en-US" b="1" dirty="0"/>
          </a:p>
        </p:txBody>
      </p:sp>
    </p:spTree>
    <p:extLst>
      <p:ext uri="{BB962C8B-B14F-4D97-AF65-F5344CB8AC3E}">
        <p14:creationId xmlns:p14="http://schemas.microsoft.com/office/powerpoint/2010/main" val="85351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
            <a:extLst>
              <a:ext uri="{FF2B5EF4-FFF2-40B4-BE49-F238E27FC236}">
                <a16:creationId xmlns:a16="http://schemas.microsoft.com/office/drawing/2014/main" id="{9C741E1A-0C5C-FC72-1EC4-9E826FD999D4}"/>
              </a:ext>
            </a:extLst>
          </p:cNvPr>
          <p:cNvGrpSpPr/>
          <p:nvPr/>
        </p:nvGrpSpPr>
        <p:grpSpPr>
          <a:xfrm>
            <a:off x="247751" y="249504"/>
            <a:ext cx="4305805" cy="685800"/>
            <a:chOff x="260630" y="274320"/>
            <a:chExt cx="4305805" cy="685800"/>
          </a:xfrm>
        </p:grpSpPr>
        <p:sp>
          <p:nvSpPr>
            <p:cNvPr id="3" name="TextBox 55">
              <a:extLst>
                <a:ext uri="{FF2B5EF4-FFF2-40B4-BE49-F238E27FC236}">
                  <a16:creationId xmlns:a16="http://schemas.microsoft.com/office/drawing/2014/main" id="{266870DF-564E-CB32-B6FB-47E594FAD4D3}"/>
                </a:ext>
              </a:extLst>
            </p:cNvPr>
            <p:cNvSpPr txBox="1"/>
            <p:nvPr/>
          </p:nvSpPr>
          <p:spPr>
            <a:xfrm>
              <a:off x="946430" y="366502"/>
              <a:ext cx="3620005"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SHALLOW PARSING</a:t>
              </a:r>
              <a:endParaRPr lang="vi-VN" altLang="vi-VN" sz="2400" b="1" dirty="0">
                <a:solidFill>
                  <a:schemeClr val="tx1">
                    <a:lumMod val="75000"/>
                    <a:lumOff val="25000"/>
                  </a:schemeClr>
                </a:solidFill>
                <a:latin typeface="Noto Sans"/>
                <a:ea typeface="Noto Sans"/>
                <a:cs typeface="+mn-ea"/>
                <a:sym typeface="+mn-lt"/>
              </a:endParaRPr>
            </a:p>
          </p:txBody>
        </p:sp>
        <p:sp>
          <p:nvSpPr>
            <p:cNvPr id="4" name="椭圆 23">
              <a:extLst>
                <a:ext uri="{FF2B5EF4-FFF2-40B4-BE49-F238E27FC236}">
                  <a16:creationId xmlns:a16="http://schemas.microsoft.com/office/drawing/2014/main" id="{96F31D15-1502-EF6B-2FEC-E08890FD6893}"/>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vi-VN" sz="1900" dirty="0">
                  <a:solidFill>
                    <a:schemeClr val="bg1"/>
                  </a:solidFill>
                  <a:latin typeface="Noto Sans"/>
                  <a:ea typeface="Noto Sans"/>
                </a:rPr>
                <a:t>2.2</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pic>
        <p:nvPicPr>
          <p:cNvPr id="9" name="Picture 8"/>
          <p:cNvPicPr>
            <a:picLocks noChangeAspect="1"/>
          </p:cNvPicPr>
          <p:nvPr/>
        </p:nvPicPr>
        <p:blipFill>
          <a:blip r:embed="rId3"/>
          <a:stretch>
            <a:fillRect/>
          </a:stretch>
        </p:blipFill>
        <p:spPr>
          <a:xfrm>
            <a:off x="7318686" y="884003"/>
            <a:ext cx="4359387" cy="1943475"/>
          </a:xfrm>
          <a:prstGeom prst="rect">
            <a:avLst/>
          </a:prstGeom>
        </p:spPr>
      </p:pic>
      <p:sp>
        <p:nvSpPr>
          <p:cNvPr id="5" name="TextBox 4">
            <a:extLst>
              <a:ext uri="{FF2B5EF4-FFF2-40B4-BE49-F238E27FC236}">
                <a16:creationId xmlns:a16="http://schemas.microsoft.com/office/drawing/2014/main" id="{A40D552F-A299-F22B-FDCB-90CFAEE660D7}"/>
              </a:ext>
            </a:extLst>
          </p:cNvPr>
          <p:cNvSpPr txBox="1"/>
          <p:nvPr/>
        </p:nvSpPr>
        <p:spPr>
          <a:xfrm>
            <a:off x="813577" y="884003"/>
            <a:ext cx="5282423" cy="5355312"/>
          </a:xfrm>
          <a:prstGeom prst="rect">
            <a:avLst/>
          </a:prstGeom>
          <a:noFill/>
        </p:spPr>
        <p:txBody>
          <a:bodyPr wrap="square" rtlCol="0">
            <a:spAutoFit/>
          </a:bodyPr>
          <a:lstStyle/>
          <a:p>
            <a:endParaRPr lang="en-US" sz="1800" b="1" dirty="0">
              <a:effectLst/>
              <a:latin typeface="Aptos" panose="020B0004020202020204" pitchFamily="34" charset="0"/>
              <a:ea typeface="Aptos" panose="020B0004020202020204" pitchFamily="34" charset="0"/>
              <a:cs typeface="Times New Roman" panose="02020603050405020304" pitchFamily="18" charset="0"/>
            </a:endParaRPr>
          </a:p>
          <a:p>
            <a:r>
              <a:rPr lang="en-US" sz="1800" b="1" dirty="0">
                <a:effectLst/>
                <a:latin typeface="Aptos" panose="020B0004020202020204" pitchFamily="34" charset="0"/>
                <a:ea typeface="Aptos" panose="020B0004020202020204" pitchFamily="34" charset="0"/>
                <a:cs typeface="Times New Roman" panose="02020603050405020304" pitchFamily="18" charset="0"/>
              </a:rPr>
              <a:t>Shallow parsing or chunking :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nhiệm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vụ</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nhận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diện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cụm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tính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đệ</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quy</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dirty="0" err="1">
                <a:latin typeface="Aptos" panose="020B0004020202020204" pitchFamily="34" charset="0"/>
                <a:ea typeface="Aptos" panose="020B0004020202020204" pitchFamily="34" charset="0"/>
                <a:cs typeface="Times New Roman" panose="02020603050405020304" pitchFamily="18" charset="0"/>
              </a:rPr>
              <a:t>C</a:t>
            </a:r>
            <a:r>
              <a:rPr lang="en-US" sz="1800" dirty="0" err="1">
                <a:effectLst/>
                <a:latin typeface="Aptos" panose="020B0004020202020204" pitchFamily="34" charset="0"/>
                <a:ea typeface="Aptos" panose="020B0004020202020204" pitchFamily="34" charset="0"/>
                <a:cs typeface="Times New Roman" panose="02020603050405020304" pitchFamily="18" charset="0"/>
              </a:rPr>
              <a:t>ụm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danh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dirty="0" err="1">
                <a:latin typeface="Aptos" panose="020B0004020202020204" pitchFamily="34" charset="0"/>
                <a:ea typeface="Aptos" panose="020B0004020202020204" pitchFamily="34" charset="0"/>
                <a:cs typeface="Times New Roman" panose="02020603050405020304" pitchFamily="18" charset="0"/>
              </a:rPr>
              <a:t>C</a:t>
            </a:r>
            <a:r>
              <a:rPr lang="en-US" sz="1800" dirty="0" err="1">
                <a:effectLst/>
                <a:latin typeface="Aptos" panose="020B0004020202020204" pitchFamily="34" charset="0"/>
                <a:ea typeface="Aptos" panose="020B0004020202020204" pitchFamily="34" charset="0"/>
                <a:cs typeface="Times New Roman" panose="02020603050405020304" pitchFamily="18" charset="0"/>
              </a:rPr>
              <a:t>ụm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động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285750" indent="-285750">
              <a:buFont typeface="Arial" panose="020B0604020202020204" pitchFamily="34" charset="0"/>
              <a:buChar char="•"/>
            </a:pPr>
            <a:r>
              <a:rPr lang="en-US" dirty="0" err="1">
                <a:latin typeface="Aptos" panose="020B0004020202020204" pitchFamily="34" charset="0"/>
                <a:ea typeface="Aptos" panose="020B0004020202020204" pitchFamily="34" charset="0"/>
                <a:cs typeface="Times New Roman" panose="02020603050405020304" pitchFamily="18" charset="0"/>
              </a:rPr>
              <a:t>C</a:t>
            </a:r>
            <a:r>
              <a:rPr lang="en-US" sz="1800" dirty="0" err="1">
                <a:effectLst/>
                <a:latin typeface="Aptos" panose="020B0004020202020204" pitchFamily="34" charset="0"/>
                <a:ea typeface="Aptos" panose="020B0004020202020204" pitchFamily="34" charset="0"/>
                <a:cs typeface="Times New Roman" panose="02020603050405020304" pitchFamily="18" charset="0"/>
              </a:rPr>
              <a:t>ụm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giới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văn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bản</a:t>
            </a:r>
            <a:endParaRPr lang="en-US" dirty="0">
              <a:latin typeface="Aptos" panose="020B0004020202020204" pitchFamily="34" charset="0"/>
              <a:ea typeface="Aptos" panose="020B0004020202020204" pitchFamily="34" charset="0"/>
              <a:cs typeface="Times New Roman" panose="02020603050405020304" pitchFamily="18" charset="0"/>
            </a:endParaRPr>
          </a:p>
          <a:p>
            <a:endParaRPr lang="en-US" dirty="0">
              <a:latin typeface="Aptos" panose="020B0004020202020204" pitchFamily="34" charset="0"/>
              <a:ea typeface="Aptos" panose="020B0004020202020204" pitchFamily="34" charset="0"/>
              <a:cs typeface="Times New Roman" panose="02020603050405020304" pitchFamily="18" charset="0"/>
            </a:endParaRPr>
          </a:p>
          <a:p>
            <a:r>
              <a:rPr lang="en-US" sz="1800" b="1" dirty="0" err="1">
                <a:effectLst/>
                <a:latin typeface="Aptos" panose="020B0004020202020204" pitchFamily="34" charset="0"/>
                <a:ea typeface="Aptos" panose="020B0004020202020204" pitchFamily="34" charset="0"/>
                <a:cs typeface="Times New Roman" panose="02020603050405020304" pitchFamily="18" charset="0"/>
              </a:rPr>
              <a:t>Phương</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pháp</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cải</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thiện</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độ</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chính</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xác</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b="1" dirty="0">
                <a:effectLst/>
                <a:latin typeface="Aptos" panose="020B0004020202020204" pitchFamily="34" charset="0"/>
                <a:ea typeface="Aptos" panose="020B0004020202020204" pitchFamily="34" charset="0"/>
                <a:cs typeface="Times New Roman" panose="02020603050405020304" pitchFamily="18" charset="0"/>
              </a:rPr>
              <a:t> tweet</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dirty="0" err="1">
                <a:latin typeface="Aptos" panose="020B0004020202020204" pitchFamily="34" charset="0"/>
                <a:ea typeface="Aptos" panose="020B0004020202020204" pitchFamily="34" charset="0"/>
                <a:cs typeface="Times New Roman" panose="02020603050405020304" pitchFamily="18" charset="0"/>
              </a:rPr>
              <a:t>G</a:t>
            </a:r>
            <a:r>
              <a:rPr lang="en-US" sz="1800" dirty="0" err="1">
                <a:effectLst/>
                <a:latin typeface="Aptos" panose="020B0004020202020204" pitchFamily="34" charset="0"/>
                <a:ea typeface="Aptos" panose="020B0004020202020204" pitchFamily="34" charset="0"/>
                <a:cs typeface="Times New Roman" panose="02020603050405020304" pitchFamily="18" charset="0"/>
              </a:rPr>
              <a:t>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cho</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cùng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tập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dirty="0">
                <a:effectLst/>
                <a:latin typeface="Aptos" panose="020B0004020202020204" pitchFamily="34" charset="0"/>
                <a:ea typeface="Aptos" panose="020B0004020202020204" pitchFamily="34" charset="0"/>
                <a:cs typeface="Times New Roman" panose="02020603050405020304" pitchFamily="18" charset="0"/>
              </a:rPr>
              <a:t> 800 tweet.</a:t>
            </a:r>
          </a:p>
          <a:p>
            <a:pPr marL="285750" indent="-285750">
              <a:buFont typeface="Arial" panose="020B0604020202020204" pitchFamily="34" charset="0"/>
              <a:buChar char="•"/>
            </a:pPr>
            <a:r>
              <a:rPr lang="en-US" dirty="0" err="1">
                <a:latin typeface="Aptos" panose="020B0004020202020204" pitchFamily="34" charset="0"/>
                <a:ea typeface="Aptos" panose="020B0004020202020204" pitchFamily="34" charset="0"/>
                <a:cs typeface="Times New Roman" panose="02020603050405020304" pitchFamily="18" charset="0"/>
              </a:rPr>
              <a:t>S</a:t>
            </a:r>
            <a:r>
              <a:rPr lang="en-US" sz="1800" dirty="0" err="1">
                <a:effectLst/>
                <a:latin typeface="Aptos" panose="020B0004020202020204" pitchFamily="34" charset="0"/>
                <a:ea typeface="Aptos" panose="020B0004020202020204" pitchFamily="34" charset="0"/>
                <a:cs typeface="Times New Roman" panose="02020603050405020304" pitchFamily="18" charset="0"/>
              </a:rPr>
              <a:t>ử</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dụng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tập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đặc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trưng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tích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tả</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bởi</a:t>
            </a:r>
            <a:r>
              <a:rPr lang="en-US" sz="1800" dirty="0">
                <a:effectLst/>
                <a:latin typeface="Aptos" panose="020B0004020202020204" pitchFamily="34" charset="0"/>
                <a:ea typeface="Aptos" panose="020B0004020202020204" pitchFamily="34" charset="0"/>
                <a:cs typeface="Times New Roman" panose="02020603050405020304" pitchFamily="18" charset="0"/>
              </a:rPr>
              <a:t> Sha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dirty="0">
                <a:effectLst/>
                <a:latin typeface="Aptos" panose="020B0004020202020204" pitchFamily="34" charset="0"/>
                <a:ea typeface="Aptos" panose="020B0004020202020204" pitchFamily="34" charset="0"/>
                <a:cs typeface="Times New Roman" panose="02020603050405020304" pitchFamily="18" charset="0"/>
              </a:rPr>
              <a:t> Pereira (2003).</a:t>
            </a:r>
            <a:endParaRPr lang="en-US" dirty="0">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dirty="0" err="1">
                <a:latin typeface="Aptos" panose="020B0004020202020204" pitchFamily="34" charset="0"/>
                <a:ea typeface="Aptos" panose="020B0004020202020204" pitchFamily="34" charset="0"/>
                <a:cs typeface="Times New Roman" panose="02020603050405020304" pitchFamily="18" charset="0"/>
              </a:rPr>
              <a:t>S</a:t>
            </a:r>
            <a:r>
              <a:rPr lang="en-US" sz="1800" dirty="0" err="1">
                <a:effectLst/>
                <a:latin typeface="Aptos" panose="020B0004020202020204" pitchFamily="34" charset="0"/>
                <a:ea typeface="Aptos" panose="020B0004020202020204" pitchFamily="34" charset="0"/>
                <a:cs typeface="Times New Roman" panose="02020603050405020304" pitchFamily="18" charset="0"/>
              </a:rPr>
              <a:t>ử</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dụng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hình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Trường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Ngẫu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Điều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Kiện</a:t>
            </a:r>
            <a:r>
              <a:rPr lang="en-US" sz="1800" dirty="0">
                <a:effectLst/>
                <a:latin typeface="Aptos" panose="020B0004020202020204" pitchFamily="34" charset="0"/>
                <a:ea typeface="Aptos" panose="020B0004020202020204" pitchFamily="34" charset="0"/>
                <a:cs typeface="Times New Roman" panose="02020603050405020304" pitchFamily="18" charset="0"/>
              </a:rPr>
              <a:t> (CRF).</a:t>
            </a:r>
          </a:p>
          <a:p>
            <a:pPr marL="285750" indent="-285750">
              <a:buFont typeface="Arial" panose="020B0604020202020204" pitchFamily="34" charset="0"/>
              <a:buChar char="•"/>
            </a:pPr>
            <a:r>
              <a:rPr lang="en-US" dirty="0" err="1">
                <a:latin typeface="Aptos" panose="020B0004020202020204" pitchFamily="34" charset="0"/>
                <a:ea typeface="Aptos" panose="020B0004020202020204" pitchFamily="34" charset="0"/>
                <a:cs typeface="Times New Roman" panose="02020603050405020304" pitchFamily="18" charset="0"/>
              </a:rPr>
              <a:t>S</a:t>
            </a:r>
            <a:r>
              <a:rPr lang="en-US" sz="1800" dirty="0" err="1">
                <a:effectLst/>
                <a:latin typeface="Aptos" panose="020B0004020202020204" pitchFamily="34" charset="0"/>
                <a:ea typeface="Aptos" panose="020B0004020202020204" pitchFamily="34" charset="0"/>
                <a:cs typeface="Times New Roman" panose="02020603050405020304" pitchFamily="18" charset="0"/>
              </a:rPr>
              <a:t>ử</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dụng</a:t>
            </a:r>
            <a:r>
              <a:rPr lang="en-US" sz="1800" dirty="0">
                <a:effectLst/>
                <a:latin typeface="Aptos" panose="020B0004020202020204" pitchFamily="34" charset="0"/>
                <a:ea typeface="Aptos" panose="020B0004020202020204" pitchFamily="34" charset="0"/>
                <a:cs typeface="Times New Roman" panose="02020603050405020304" pitchFamily="18" charset="0"/>
              </a:rPr>
              <a:t> 16K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dữ</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liệu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huấn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luyện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cùng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dirty="0">
                <a:effectLst/>
                <a:latin typeface="Aptos" panose="020B0004020202020204" pitchFamily="34" charset="0"/>
                <a:ea typeface="Aptos" panose="020B0004020202020204" pitchFamily="34" charset="0"/>
                <a:cs typeface="Times New Roman" panose="02020603050405020304" pitchFamily="18" charset="0"/>
              </a:rPr>
              <a:t> 210K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văn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bản</a:t>
            </a:r>
            <a:r>
              <a:rPr lang="en-US" sz="1800" dirty="0">
                <a:effectLst/>
                <a:latin typeface="Aptos" panose="020B0004020202020204" pitchFamily="34" charset="0"/>
                <a:ea typeface="Aptos" panose="020B0004020202020204" pitchFamily="34" charset="0"/>
                <a:cs typeface="Times New Roman" panose="02020603050405020304" pitchFamily="18" charset="0"/>
              </a:rPr>
              <a:t> tin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tức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tập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dữ</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liệu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CoNLL</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E6E2525F-1166-5211-E3EC-861FDAA61815}"/>
              </a:ext>
            </a:extLst>
          </p:cNvPr>
          <p:cNvPicPr>
            <a:picLocks noChangeAspect="1"/>
          </p:cNvPicPr>
          <p:nvPr/>
        </p:nvPicPr>
        <p:blipFill>
          <a:blip r:embed="rId4"/>
          <a:stretch>
            <a:fillRect/>
          </a:stretch>
        </p:blipFill>
        <p:spPr>
          <a:xfrm>
            <a:off x="7318685" y="2868377"/>
            <a:ext cx="4359387" cy="2324292"/>
          </a:xfrm>
          <a:prstGeom prst="rect">
            <a:avLst/>
          </a:prstGeom>
        </p:spPr>
      </p:pic>
    </p:spTree>
    <p:extLst>
      <p:ext uri="{BB962C8B-B14F-4D97-AF65-F5344CB8AC3E}">
        <p14:creationId xmlns:p14="http://schemas.microsoft.com/office/powerpoint/2010/main" val="757686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 calcmode="lin" valueType="num">
                                      <p:cBhvr additive="base">
                                        <p:cTn id="35"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txEl>
                                              <p:pRg st="8" end="8"/>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 calcmode="lin" valueType="num">
                                      <p:cBhvr additive="base">
                                        <p:cTn id="39"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
                                            <p:txEl>
                                              <p:pRg st="9" end="9"/>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 calcmode="lin" valueType="num">
                                      <p:cBhvr additive="base">
                                        <p:cTn id="43"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10" end="10"/>
                                            </p:txEl>
                                          </p:spTgt>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 calcmode="lin" valueType="num">
                                      <p:cBhvr additive="base">
                                        <p:cTn id="47" dur="500" fill="hold"/>
                                        <p:tgtEl>
                                          <p:spTgt spid="5">
                                            <p:txEl>
                                              <p:pRg st="11" end="11"/>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
            <a:extLst>
              <a:ext uri="{FF2B5EF4-FFF2-40B4-BE49-F238E27FC236}">
                <a16:creationId xmlns:a16="http://schemas.microsoft.com/office/drawing/2014/main" id="{992C0575-2A73-B0A8-2660-FFFA940C6567}"/>
              </a:ext>
            </a:extLst>
          </p:cNvPr>
          <p:cNvGrpSpPr/>
          <p:nvPr/>
        </p:nvGrpSpPr>
        <p:grpSpPr>
          <a:xfrm>
            <a:off x="247751" y="249504"/>
            <a:ext cx="3419576" cy="685800"/>
            <a:chOff x="260630" y="274320"/>
            <a:chExt cx="3419576" cy="685800"/>
          </a:xfrm>
        </p:grpSpPr>
        <p:sp>
          <p:nvSpPr>
            <p:cNvPr id="3" name="TextBox 55">
              <a:extLst>
                <a:ext uri="{FF2B5EF4-FFF2-40B4-BE49-F238E27FC236}">
                  <a16:creationId xmlns:a16="http://schemas.microsoft.com/office/drawing/2014/main" id="{8CAEE1E7-2C21-DB4C-B78D-337E6890E787}"/>
                </a:ext>
              </a:extLst>
            </p:cNvPr>
            <p:cNvSpPr txBox="1"/>
            <p:nvPr/>
          </p:nvSpPr>
          <p:spPr>
            <a:xfrm>
              <a:off x="946430" y="431975"/>
              <a:ext cx="2733776"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CAPITALIZATION</a:t>
              </a:r>
              <a:endParaRPr lang="vi-VN" altLang="vi-VN" sz="2400" b="1" dirty="0">
                <a:solidFill>
                  <a:schemeClr val="tx1">
                    <a:lumMod val="75000"/>
                    <a:lumOff val="25000"/>
                  </a:schemeClr>
                </a:solidFill>
                <a:latin typeface="Noto Sans"/>
                <a:ea typeface="Noto Sans"/>
                <a:cs typeface="+mn-ea"/>
                <a:sym typeface="+mn-lt"/>
              </a:endParaRPr>
            </a:p>
          </p:txBody>
        </p:sp>
        <p:sp>
          <p:nvSpPr>
            <p:cNvPr id="4" name="椭圆 23">
              <a:extLst>
                <a:ext uri="{FF2B5EF4-FFF2-40B4-BE49-F238E27FC236}">
                  <a16:creationId xmlns:a16="http://schemas.microsoft.com/office/drawing/2014/main" id="{F6160F31-EF69-F2B7-87FF-E5440CA1DA34}"/>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vi-VN" sz="1900" dirty="0">
                  <a:solidFill>
                    <a:schemeClr val="bg1"/>
                  </a:solidFill>
                  <a:latin typeface="Noto Sans"/>
                  <a:ea typeface="Noto Sans"/>
                </a:rPr>
                <a:t>2.3</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pic>
        <p:nvPicPr>
          <p:cNvPr id="1026" name="Picture 2" descr="10 Rules of Capitalization">
            <a:extLst>
              <a:ext uri="{FF2B5EF4-FFF2-40B4-BE49-F238E27FC236}">
                <a16:creationId xmlns:a16="http://schemas.microsoft.com/office/drawing/2014/main" id="{F5689EEA-A6E0-CB2E-4F70-F9A740246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63" y="1348"/>
            <a:ext cx="5176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37F529-2752-2E00-75C9-E2F52043FF2C}"/>
              </a:ext>
            </a:extLst>
          </p:cNvPr>
          <p:cNvSpPr txBox="1"/>
          <p:nvPr/>
        </p:nvSpPr>
        <p:spPr>
          <a:xfrm>
            <a:off x="797364" y="1332689"/>
            <a:ext cx="5943600" cy="2862322"/>
          </a:xfrm>
          <a:prstGeom prst="rect">
            <a:avLst/>
          </a:prstGeom>
          <a:noFill/>
        </p:spPr>
        <p:txBody>
          <a:bodyPr wrap="square" rtlCol="0">
            <a:spAutoFit/>
          </a:bodyPr>
          <a:lstStyle/>
          <a:p>
            <a:r>
              <a:rPr lang="en-US" b="1" dirty="0" err="1"/>
              <a:t>Vấn</a:t>
            </a:r>
            <a:r>
              <a:rPr lang="en-US" b="1" dirty="0"/>
              <a:t> </a:t>
            </a:r>
            <a:r>
              <a:rPr lang="en-US" b="1" dirty="0" err="1"/>
              <a:t>đề</a:t>
            </a:r>
            <a:r>
              <a:rPr lang="en-US" b="1" dirty="0"/>
              <a:t>:</a:t>
            </a:r>
          </a:p>
          <a:p>
            <a:r>
              <a:rPr lang="en-US" dirty="0" err="1"/>
              <a:t>Đặc</a:t>
            </a:r>
            <a:r>
              <a:rPr lang="en-US" dirty="0"/>
              <a:t> </a:t>
            </a:r>
            <a:r>
              <a:rPr lang="en-US" dirty="0" err="1"/>
              <a:t>điểm</a:t>
            </a:r>
            <a:r>
              <a:rPr lang="en-US" dirty="0"/>
              <a:t> </a:t>
            </a:r>
            <a:r>
              <a:rPr lang="en-US" dirty="0" err="1"/>
              <a:t>chính</a:t>
            </a:r>
            <a:r>
              <a:rPr lang="en-US" dirty="0"/>
              <a:t> </a:t>
            </a:r>
            <a:r>
              <a:rPr lang="en-US" dirty="0" err="1"/>
              <a:t>trong</a:t>
            </a:r>
            <a:r>
              <a:rPr lang="en-US" dirty="0"/>
              <a:t>  </a:t>
            </a:r>
            <a:r>
              <a:rPr lang="en-US" dirty="0" err="1"/>
              <a:t>việc</a:t>
            </a:r>
            <a:r>
              <a:rPr lang="en-US" dirty="0"/>
              <a:t> </a:t>
            </a:r>
            <a:r>
              <a:rPr lang="en-US" dirty="0" err="1"/>
              <a:t>nhận</a:t>
            </a:r>
            <a:r>
              <a:rPr lang="en-US" dirty="0"/>
              <a:t> </a:t>
            </a:r>
            <a:r>
              <a:rPr lang="en-US" dirty="0" err="1"/>
              <a:t>diện</a:t>
            </a:r>
            <a:r>
              <a:rPr lang="en-US" dirty="0"/>
              <a:t> </a:t>
            </a:r>
            <a:r>
              <a:rPr lang="en-US" dirty="0" err="1"/>
              <a:t>thực</a:t>
            </a:r>
            <a:r>
              <a:rPr lang="en-US" dirty="0"/>
              <a:t> </a:t>
            </a:r>
            <a:r>
              <a:rPr lang="en-US" dirty="0" err="1"/>
              <a:t>thể</a:t>
            </a:r>
            <a:r>
              <a:rPr lang="en-US" dirty="0"/>
              <a:t> </a:t>
            </a:r>
            <a:r>
              <a:rPr lang="en-US" dirty="0" err="1"/>
              <a:t>là</a:t>
            </a:r>
            <a:r>
              <a:rPr lang="en-US" dirty="0"/>
              <a:t> </a:t>
            </a:r>
            <a:r>
              <a:rPr lang="en-US" b="1" dirty="0" err="1"/>
              <a:t>chữ</a:t>
            </a:r>
            <a:r>
              <a:rPr lang="en-US" b="1" dirty="0"/>
              <a:t> </a:t>
            </a:r>
            <a:r>
              <a:rPr lang="en-US" b="1" dirty="0" err="1"/>
              <a:t>viết</a:t>
            </a:r>
            <a:r>
              <a:rPr lang="en-US" b="1" dirty="0"/>
              <a:t> </a:t>
            </a:r>
            <a:r>
              <a:rPr lang="en-US" b="1" dirty="0" err="1"/>
              <a:t>hoa</a:t>
            </a:r>
            <a:endParaRPr lang="en-US" b="1" dirty="0"/>
          </a:p>
          <a:p>
            <a:r>
              <a:rPr lang="en-US" sz="1800" dirty="0" err="1">
                <a:effectLst/>
                <a:latin typeface="Aptos" panose="020B0004020202020204" pitchFamily="34" charset="0"/>
                <a:ea typeface="Aptos" panose="020B0004020202020204" pitchFamily="34" charset="0"/>
                <a:cs typeface="Times New Roman" panose="02020603050405020304" pitchFamily="18" charset="0"/>
              </a:rPr>
              <a:t>Tuy</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tweet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việc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ít</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đáng</a:t>
            </a:r>
            <a:r>
              <a:rPr lang="en-US" sz="1800" b="1" dirty="0">
                <a:effectLst/>
                <a:latin typeface="Aptos" panose="020B0004020202020204" pitchFamily="34" charset="0"/>
                <a:ea typeface="Aptos" panose="020B0004020202020204" pitchFamily="34" charset="0"/>
                <a:cs typeface="Times New Roman" panose="02020603050405020304" pitchFamily="18" charset="0"/>
              </a:rPr>
              <a:t> tin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cậy</a:t>
            </a:r>
            <a:r>
              <a:rPr lang="en-US" sz="1800" b="1"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endParaRPr lang="en-US" dirty="0"/>
          </a:p>
          <a:p>
            <a:r>
              <a:rPr lang="en-US" b="1" dirty="0" err="1"/>
              <a:t>Giải</a:t>
            </a:r>
            <a:r>
              <a:rPr lang="en-US" b="1" dirty="0"/>
              <a:t> </a:t>
            </a:r>
            <a:r>
              <a:rPr lang="en-US" b="1" dirty="0" err="1"/>
              <a:t>pháp</a:t>
            </a:r>
            <a:r>
              <a:rPr lang="en-US" b="1" dirty="0"/>
              <a:t>:</a:t>
            </a:r>
          </a:p>
          <a:p>
            <a:pPr marL="285750" indent="-285750">
              <a:buFont typeface="Arial" panose="020B0604020202020204" pitchFamily="34" charset="0"/>
              <a:buChar char="•"/>
            </a:pPr>
            <a:r>
              <a:rPr lang="en-US" dirty="0" err="1">
                <a:latin typeface="Aptos" panose="020B0004020202020204" pitchFamily="34" charset="0"/>
                <a:ea typeface="Aptos" panose="020B0004020202020204" pitchFamily="34" charset="0"/>
                <a:cs typeface="Times New Roman" panose="02020603050405020304" pitchFamily="18" charset="0"/>
              </a:rPr>
              <a:t>X</a:t>
            </a:r>
            <a:r>
              <a:rPr lang="en-US" sz="1800" dirty="0" err="1">
                <a:effectLst/>
                <a:latin typeface="Aptos" panose="020B0004020202020204" pitchFamily="34" charset="0"/>
                <a:ea typeface="Aptos" panose="020B0004020202020204" pitchFamily="34" charset="0"/>
                <a:cs typeface="Times New Roman" panose="02020603050405020304" pitchFamily="18" charset="0"/>
              </a:rPr>
              <a:t>ây</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dựng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bộ</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hoa</a:t>
            </a:r>
            <a:r>
              <a:rPr lang="en-US" sz="1800" dirty="0">
                <a:effectLst/>
                <a:latin typeface="Aptos" panose="020B0004020202020204" pitchFamily="34" charset="0"/>
                <a:ea typeface="Aptos" panose="020B0004020202020204" pitchFamily="34" charset="0"/>
                <a:cs typeface="Times New Roman" panose="02020603050405020304" pitchFamily="18" charset="0"/>
              </a:rPr>
              <a:t> T – CAP</a:t>
            </a:r>
          </a:p>
          <a:p>
            <a:pPr marL="285750" indent="-285750">
              <a:buFont typeface="Arial" panose="020B0604020202020204" pitchFamily="34" charset="0"/>
              <a:buChar char="•"/>
            </a:pPr>
            <a:r>
              <a:rPr lang="en-US" dirty="0" err="1">
                <a:latin typeface="Aptos" panose="020B0004020202020204" pitchFamily="34" charset="0"/>
                <a:ea typeface="Aptos" panose="020B0004020202020204" pitchFamily="34" charset="0"/>
                <a:cs typeface="Times New Roman" panose="02020603050405020304" pitchFamily="18" charset="0"/>
              </a:rPr>
              <a:t>T</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hủ</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gán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cho</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tập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dirty="0">
                <a:effectLst/>
                <a:latin typeface="Aptos" panose="020B0004020202020204" pitchFamily="34" charset="0"/>
                <a:ea typeface="Aptos" panose="020B0004020202020204" pitchFamily="34" charset="0"/>
                <a:cs typeface="Times New Roman" panose="02020603050405020304" pitchFamily="18" charset="0"/>
              </a:rPr>
              <a:t> 800 tweet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mình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thành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tính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800" dirty="0">
                <a:effectLst/>
                <a:latin typeface="Aptos" panose="020B0004020202020204" pitchFamily="34" charset="0"/>
                <a:ea typeface="Aptos" panose="020B0004020202020204" pitchFamily="34" charset="0"/>
                <a:cs typeface="Times New Roman" panose="02020603050405020304" pitchFamily="18" charset="0"/>
              </a:rPr>
              <a:t> tin"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hoặc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tính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800" dirty="0">
                <a:effectLst/>
                <a:latin typeface="Aptos" panose="020B0004020202020204" pitchFamily="34" charset="0"/>
                <a:ea typeface="Aptos" panose="020B0004020202020204" pitchFamily="34" charset="0"/>
                <a:cs typeface="Times New Roman" panose="02020603050405020304" pitchFamily="18" charset="0"/>
              </a:rPr>
              <a:t> tin’’</a:t>
            </a:r>
          </a:p>
          <a:p>
            <a:pPr marL="285750" indent="-285750">
              <a:buFont typeface="Arial" panose="020B0604020202020204" pitchFamily="34" charset="0"/>
              <a:buChar char="•"/>
            </a:pPr>
            <a:r>
              <a:rPr lang="en-US" dirty="0" err="1">
                <a:latin typeface="Aptos" panose="020B0004020202020204" pitchFamily="34" charset="0"/>
                <a:ea typeface="Aptos" panose="020B0004020202020204" pitchFamily="34" charset="0"/>
                <a:cs typeface="Times New Roman" panose="02020603050405020304" pitchFamily="18" charset="0"/>
              </a:rPr>
              <a:t>S</a:t>
            </a:r>
            <a:r>
              <a:rPr lang="en-US" sz="1800" dirty="0" err="1">
                <a:effectLst/>
                <a:latin typeface="Aptos" panose="020B0004020202020204" pitchFamily="34" charset="0"/>
                <a:ea typeface="Aptos" panose="020B0004020202020204" pitchFamily="34" charset="0"/>
                <a:cs typeface="Times New Roman" panose="02020603050405020304" pitchFamily="18" charset="0"/>
              </a:rPr>
              <a:t>ử</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dụng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Máy</a:t>
            </a:r>
            <a:r>
              <a:rPr lang="en-US" sz="1800" dirty="0">
                <a:effectLst/>
                <a:latin typeface="Aptos" panose="020B0004020202020204" pitchFamily="34" charset="0"/>
                <a:ea typeface="Aptos" panose="020B0004020202020204" pitchFamily="34" charset="0"/>
                <a:cs typeface="Times New Roman" panose="02020603050405020304" pitchFamily="18" charset="0"/>
              </a:rPr>
              <a:t> Vector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Hỗ</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trợ</a:t>
            </a:r>
            <a:r>
              <a:rPr lang="en-US" sz="1800" dirty="0">
                <a:effectLst/>
                <a:latin typeface="Aptos" panose="020B0004020202020204" pitchFamily="34" charset="0"/>
                <a:ea typeface="Aptos" panose="020B0004020202020204" pitchFamily="34" charset="0"/>
                <a:cs typeface="Times New Roman" panose="02020603050405020304" pitchFamily="18" charset="0"/>
              </a:rPr>
              <a:t> (SVM)</a:t>
            </a:r>
            <a:endParaRPr lang="en-US" dirty="0"/>
          </a:p>
        </p:txBody>
      </p:sp>
      <p:pic>
        <p:nvPicPr>
          <p:cNvPr id="7" name="Picture 6">
            <a:extLst>
              <a:ext uri="{FF2B5EF4-FFF2-40B4-BE49-F238E27FC236}">
                <a16:creationId xmlns:a16="http://schemas.microsoft.com/office/drawing/2014/main" id="{AD662231-5C87-496E-CCD5-549854A5FD93}"/>
              </a:ext>
            </a:extLst>
          </p:cNvPr>
          <p:cNvPicPr>
            <a:picLocks noChangeAspect="1"/>
          </p:cNvPicPr>
          <p:nvPr/>
        </p:nvPicPr>
        <p:blipFill>
          <a:blip r:embed="rId4"/>
          <a:stretch>
            <a:fillRect/>
          </a:stretch>
        </p:blipFill>
        <p:spPr>
          <a:xfrm>
            <a:off x="1092249" y="4592396"/>
            <a:ext cx="5003751" cy="1711127"/>
          </a:xfrm>
          <a:prstGeom prst="rect">
            <a:avLst/>
          </a:prstGeom>
        </p:spPr>
      </p:pic>
    </p:spTree>
    <p:extLst>
      <p:ext uri="{BB962C8B-B14F-4D97-AF65-F5344CB8AC3E}">
        <p14:creationId xmlns:p14="http://schemas.microsoft.com/office/powerpoint/2010/main" val="28193263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20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 calcmode="lin" valueType="num">
                                      <p:cBhvr additive="base">
                                        <p:cTn id="26"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 calcmode="lin" valueType="num">
                                      <p:cBhvr additive="base">
                                        <p:cTn id="30"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 calcmode="lin" valueType="num">
                                      <p:cBhvr additive="base">
                                        <p:cTn id="34"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 calcmode="lin" valueType="num">
                                      <p:cBhvr additive="base">
                                        <p:cTn id="38"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heel(1)">
                                      <p:cBhvr>
                                        <p:cTn id="4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100000">
              <a:srgbClr val="093E4C"/>
            </a:gs>
            <a:gs pos="55000">
              <a:srgbClr val="115764"/>
            </a:gs>
          </a:gsLst>
          <a:lin ang="6600000" scaled="0"/>
        </a:gra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B59073F9-50B3-09BA-6D44-57FE55CAACFB}"/>
              </a:ext>
            </a:extLst>
          </p:cNvPr>
          <p:cNvPicPr>
            <a:picLocks noChangeAspect="1"/>
          </p:cNvPicPr>
          <p:nvPr/>
        </p:nvPicPr>
        <p:blipFill>
          <a:blip r:embed="rId2">
            <a:extLst>
              <a:ext uri="{28A0092B-C50C-407E-A947-70E740481C1C}">
                <a14:useLocalDpi xmlns:a14="http://schemas.microsoft.com/office/drawing/2010/main" val="0"/>
              </a:ext>
            </a:extLst>
          </a:blip>
          <a:srcRect l="11234" t="29777" r="11154" b="26566"/>
          <a:stretch>
            <a:fillRect/>
          </a:stretch>
        </p:blipFill>
        <p:spPr>
          <a:xfrm>
            <a:off x="-1" y="-1"/>
            <a:ext cx="12192001" cy="6858001"/>
          </a:xfrm>
          <a:prstGeom prst="rect">
            <a:avLst/>
          </a:prstGeom>
        </p:spPr>
      </p:pic>
      <p:pic>
        <p:nvPicPr>
          <p:cNvPr id="29" name="图片 28">
            <a:extLst>
              <a:ext uri="{FF2B5EF4-FFF2-40B4-BE49-F238E27FC236}">
                <a16:creationId xmlns:a16="http://schemas.microsoft.com/office/drawing/2014/main" id="{0D9B11EC-ABB3-093C-B0E2-D6DF672490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160" y="0"/>
            <a:ext cx="5196840" cy="2270760"/>
          </a:xfrm>
          <a:prstGeom prst="rect">
            <a:avLst/>
          </a:prstGeom>
        </p:spPr>
      </p:pic>
      <p:pic>
        <p:nvPicPr>
          <p:cNvPr id="23" name="图片 22">
            <a:extLst>
              <a:ext uri="{FF2B5EF4-FFF2-40B4-BE49-F238E27FC236}">
                <a16:creationId xmlns:a16="http://schemas.microsoft.com/office/drawing/2014/main" id="{17F31ED2-80B0-6567-1D89-BE64F2EC9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35078">
            <a:off x="-1477096" y="-655604"/>
            <a:ext cx="6915721" cy="10373582"/>
          </a:xfrm>
          <a:prstGeom prst="rect">
            <a:avLst/>
          </a:prstGeom>
        </p:spPr>
      </p:pic>
      <p:sp>
        <p:nvSpPr>
          <p:cNvPr id="24" name="文本框 23">
            <a:extLst>
              <a:ext uri="{FF2B5EF4-FFF2-40B4-BE49-F238E27FC236}">
                <a16:creationId xmlns:a16="http://schemas.microsoft.com/office/drawing/2014/main" id="{32E38D1C-D9F0-3E31-4BED-8446FEFA78A0}"/>
              </a:ext>
            </a:extLst>
          </p:cNvPr>
          <p:cNvSpPr txBox="1"/>
          <p:nvPr/>
        </p:nvSpPr>
        <p:spPr>
          <a:xfrm>
            <a:off x="6040253" y="2967257"/>
            <a:ext cx="3960004" cy="640080"/>
          </a:xfrm>
          <a:prstGeom prst="rect">
            <a:avLst/>
          </a:prstGeom>
          <a:noFill/>
        </p:spPr>
        <p:txBody>
          <a:bodyPr wrap="square" rtlCol="0">
            <a:normAutofit/>
          </a:bodyPr>
          <a:lstStyle/>
          <a:p>
            <a:pPr algn="dist"/>
            <a:r>
              <a:rPr kumimoji="1" lang="en-US" altLang="vi-VN" sz="3600" dirty="0">
                <a:solidFill>
                  <a:schemeClr val="bg1"/>
                </a:solidFill>
                <a:latin typeface="Noto Sans"/>
                <a:ea typeface="Noto Sans"/>
                <a:cs typeface="+mn-ea"/>
                <a:sym typeface="+mn-lt"/>
              </a:rPr>
              <a:t>HỆ THỐNG</a:t>
            </a:r>
            <a:endParaRPr kumimoji="1" lang="vi-VN" altLang="vi-VN" sz="3600" dirty="0">
              <a:solidFill>
                <a:schemeClr val="bg1"/>
              </a:solidFill>
              <a:latin typeface="Noto Sans"/>
              <a:ea typeface="Noto Sans"/>
              <a:cs typeface="+mn-ea"/>
              <a:sym typeface="+mn-lt"/>
            </a:endParaRPr>
          </a:p>
        </p:txBody>
      </p:sp>
      <p:sp>
        <p:nvSpPr>
          <p:cNvPr id="26" name="文本框 25">
            <a:extLst>
              <a:ext uri="{FF2B5EF4-FFF2-40B4-BE49-F238E27FC236}">
                <a16:creationId xmlns:a16="http://schemas.microsoft.com/office/drawing/2014/main" id="{375181C5-E641-A82B-B8C6-1ADBB817DE7F}"/>
              </a:ext>
            </a:extLst>
          </p:cNvPr>
          <p:cNvSpPr txBox="1"/>
          <p:nvPr/>
        </p:nvSpPr>
        <p:spPr>
          <a:xfrm>
            <a:off x="6970893" y="2191000"/>
            <a:ext cx="2100742" cy="646481"/>
          </a:xfrm>
          <a:prstGeom prst="rect">
            <a:avLst/>
          </a:prstGeom>
          <a:noFill/>
        </p:spPr>
        <p:txBody>
          <a:bodyPr wrap="none" rtlCol="0">
            <a:normAutofit/>
          </a:bodyPr>
          <a:lstStyle/>
          <a:p>
            <a:pPr algn="ctr"/>
            <a:r>
              <a:rPr lang="vi-VN" altLang="vi-VN" sz="3600" dirty="0">
                <a:gradFill>
                  <a:gsLst>
                    <a:gs pos="0">
                      <a:srgbClr val="4ED7F7"/>
                    </a:gs>
                    <a:gs pos="44000">
                      <a:srgbClr val="6DE1F2"/>
                    </a:gs>
                    <a:gs pos="100000">
                      <a:srgbClr val="84F6DF"/>
                    </a:gs>
                  </a:gsLst>
                  <a:lin ang="5400000" scaled="1"/>
                </a:gradFill>
                <a:latin typeface="Noto Sans"/>
                <a:ea typeface="Noto Sans"/>
              </a:rPr>
              <a:t>PHẦN </a:t>
            </a:r>
            <a:r>
              <a:rPr lang="en-US" altLang="vi-VN" sz="3600" dirty="0">
                <a:gradFill>
                  <a:gsLst>
                    <a:gs pos="0">
                      <a:srgbClr val="4ED7F7"/>
                    </a:gs>
                    <a:gs pos="44000">
                      <a:srgbClr val="6DE1F2"/>
                    </a:gs>
                    <a:gs pos="100000">
                      <a:srgbClr val="84F6DF"/>
                    </a:gs>
                  </a:gsLst>
                  <a:lin ang="5400000" scaled="1"/>
                </a:gradFill>
                <a:latin typeface="Noto Sans"/>
                <a:ea typeface="Noto Sans"/>
              </a:rPr>
              <a:t>0</a:t>
            </a:r>
            <a:r>
              <a:rPr lang="vi-VN" altLang="vi-VN" sz="3600" dirty="0">
                <a:gradFill>
                  <a:gsLst>
                    <a:gs pos="0">
                      <a:srgbClr val="4ED7F7"/>
                    </a:gs>
                    <a:gs pos="44000">
                      <a:srgbClr val="6DE1F2"/>
                    </a:gs>
                    <a:gs pos="100000">
                      <a:srgbClr val="84F6DF"/>
                    </a:gs>
                  </a:gsLst>
                  <a:lin ang="5400000" scaled="1"/>
                </a:gradFill>
                <a:latin typeface="Noto Sans"/>
                <a:ea typeface="Noto Sans"/>
              </a:rPr>
              <a:t>3</a:t>
            </a:r>
            <a:endParaRPr lang="zh-CN" altLang="en-US" sz="3600" dirty="0">
              <a:gradFill>
                <a:gsLst>
                  <a:gs pos="0">
                    <a:srgbClr val="4ED7F7"/>
                  </a:gs>
                  <a:gs pos="44000">
                    <a:srgbClr val="6DE1F2"/>
                  </a:gs>
                  <a:gs pos="100000">
                    <a:srgbClr val="84F6DF"/>
                  </a:gs>
                </a:gsLst>
                <a:lin ang="5400000" scaled="1"/>
              </a:gra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1431706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91F6-F759-1FEA-854A-7D315A428B2A}"/>
              </a:ext>
            </a:extLst>
          </p:cNvPr>
          <p:cNvSpPr>
            <a:spLocks noGrp="1"/>
          </p:cNvSpPr>
          <p:nvPr>
            <p:ph type="title"/>
          </p:nvPr>
        </p:nvSpPr>
        <p:spPr>
          <a:xfrm>
            <a:off x="838199" y="1068891"/>
            <a:ext cx="4259731" cy="1985085"/>
          </a:xfrm>
        </p:spPr>
        <p:txBody>
          <a:bodyPr anchor="b">
            <a:normAutofit/>
          </a:bodyPr>
          <a:lstStyle/>
          <a:p>
            <a:pPr algn="ctr"/>
            <a:r>
              <a:rPr lang="vi-VN" sz="3400" dirty="0"/>
              <a:t>Cách tiếp cận </a:t>
            </a:r>
            <a:r>
              <a:rPr lang="vi-VN" sz="3400" dirty="0">
                <a:effectLst/>
                <a:latin typeface="Aptos" panose="020B0004020202020204" pitchFamily="34" charset="0"/>
                <a:ea typeface="Aptos" panose="020B0004020202020204" pitchFamily="34" charset="0"/>
                <a:cs typeface="Times New Roman" panose="02020603050405020304" pitchFamily="18" charset="0"/>
              </a:rPr>
              <a:t>đối với việc nhận dạng thực thể đặt tên trên dữ liệu Twitter:</a:t>
            </a:r>
            <a:endParaRPr lang="en-US" sz="3400" dirty="0"/>
          </a:p>
        </p:txBody>
      </p:sp>
      <p:pic>
        <p:nvPicPr>
          <p:cNvPr id="5" name="Picture 4">
            <a:extLst>
              <a:ext uri="{FF2B5EF4-FFF2-40B4-BE49-F238E27FC236}">
                <a16:creationId xmlns:a16="http://schemas.microsoft.com/office/drawing/2014/main" id="{ED6B4D3E-5A47-4396-6992-8F232522B533}"/>
              </a:ext>
            </a:extLst>
          </p:cNvPr>
          <p:cNvPicPr>
            <a:picLocks noChangeAspect="1"/>
          </p:cNvPicPr>
          <p:nvPr/>
        </p:nvPicPr>
        <p:blipFill>
          <a:blip r:embed="rId2"/>
          <a:stretch>
            <a:fillRect/>
          </a:stretch>
        </p:blipFill>
        <p:spPr>
          <a:xfrm>
            <a:off x="1049617" y="4261331"/>
            <a:ext cx="3836894" cy="1039159"/>
          </a:xfrm>
          <a:prstGeom prst="rect">
            <a:avLst/>
          </a:prstGeom>
        </p:spPr>
      </p:pic>
      <p:sp>
        <p:nvSpPr>
          <p:cNvPr id="3" name="Content Placeholder 2">
            <a:extLst>
              <a:ext uri="{FF2B5EF4-FFF2-40B4-BE49-F238E27FC236}">
                <a16:creationId xmlns:a16="http://schemas.microsoft.com/office/drawing/2014/main" id="{B3872E83-98F0-4221-F672-5BE9BB320374}"/>
              </a:ext>
            </a:extLst>
          </p:cNvPr>
          <p:cNvSpPr>
            <a:spLocks noGrp="1"/>
          </p:cNvSpPr>
          <p:nvPr>
            <p:ph idx="1"/>
          </p:nvPr>
        </p:nvSpPr>
        <p:spPr>
          <a:xfrm>
            <a:off x="6586415" y="0"/>
            <a:ext cx="4555782" cy="6740769"/>
          </a:xfrm>
        </p:spPr>
        <p:txBody>
          <a:bodyPr anchor="ctr">
            <a:normAutofit fontScale="92500" lnSpcReduction="10000"/>
          </a:bodyPr>
          <a:lstStyle/>
          <a:p>
            <a:pPr marL="0" marR="0">
              <a:spcBef>
                <a:spcPts val="0"/>
              </a:spcBef>
              <a:spcAft>
                <a:spcPts val="800"/>
              </a:spcAft>
            </a:pPr>
            <a:endParaRPr lang="vi-VN"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vi-VN" sz="1700" kern="100" dirty="0">
                <a:effectLst/>
                <a:latin typeface="Aptos" panose="020B0004020202020204" pitchFamily="34" charset="0"/>
                <a:ea typeface="Aptos" panose="020B0004020202020204" pitchFamily="34" charset="0"/>
                <a:cs typeface="Times New Roman" panose="02020603050405020304" pitchFamily="18" charset="0"/>
              </a:rPr>
              <a:t>Tương tự như gắn thẻ POS và phân tích cú pháp nông hoặc các trình nhận dạng thực thể có tên có sẵn.</a:t>
            </a:r>
            <a:endParaRPr lang="en-US" sz="17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vi-VN" sz="1700" kern="100" dirty="0">
                <a:effectLst/>
                <a:latin typeface="Aptos" panose="020B0004020202020204" pitchFamily="34" charset="0"/>
                <a:ea typeface="Aptos" panose="020B0004020202020204" pitchFamily="34" charset="0"/>
                <a:cs typeface="Times New Roman" panose="02020603050405020304" pitchFamily="18" charset="0"/>
              </a:rPr>
              <a:t>[Yess]ORG!  [Yess]ORG! </a:t>
            </a:r>
            <a:endParaRPr lang="en-US" sz="17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vi-VN" sz="1700" kern="100" dirty="0">
                <a:effectLst/>
                <a:latin typeface="Aptos" panose="020B0004020202020204" pitchFamily="34" charset="0"/>
                <a:ea typeface="Aptos" panose="020B0004020202020204" pitchFamily="34" charset="0"/>
                <a:cs typeface="Times New Roman" panose="02020603050405020304" pitchFamily="18" charset="0"/>
              </a:rPr>
              <a:t>[Nintendo]LOC </a:t>
            </a:r>
          </a:p>
          <a:p>
            <a:pPr marL="0" marR="0">
              <a:spcBef>
                <a:spcPts val="0"/>
              </a:spcBef>
              <a:spcAft>
                <a:spcPts val="800"/>
              </a:spcAft>
            </a:pPr>
            <a:r>
              <a:rPr lang="vi-VN" sz="1700" kern="100" dirty="0">
                <a:effectLst/>
                <a:latin typeface="Aptos" panose="020B0004020202020204" pitchFamily="34" charset="0"/>
                <a:ea typeface="Aptos" panose="020B0004020202020204" pitchFamily="34" charset="0"/>
                <a:cs typeface="Times New Roman" panose="02020603050405020304" pitchFamily="18" charset="0"/>
              </a:rPr>
              <a:t>[Nintendo]ORG </a:t>
            </a:r>
          </a:p>
          <a:p>
            <a:pPr marL="0" marR="0">
              <a:spcBef>
                <a:spcPts val="0"/>
              </a:spcBef>
              <a:spcAft>
                <a:spcPts val="800"/>
              </a:spcAft>
            </a:pPr>
            <a:r>
              <a:rPr lang="vi-VN" sz="1700" kern="100" dirty="0">
                <a:effectLst/>
                <a:latin typeface="Aptos" panose="020B0004020202020204" pitchFamily="34" charset="0"/>
                <a:ea typeface="Aptos" panose="020B0004020202020204" pitchFamily="34" charset="0"/>
                <a:cs typeface="Times New Roman" panose="02020603050405020304" pitchFamily="18" charset="0"/>
              </a:rPr>
              <a:t>[America]LOC  </a:t>
            </a:r>
            <a:endParaRPr lang="en-US" sz="17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vi-VN" sz="1700" kern="100" dirty="0">
                <a:effectLst/>
                <a:latin typeface="Aptos" panose="020B0004020202020204" pitchFamily="34" charset="0"/>
                <a:ea typeface="Aptos" panose="020B0004020202020204" pitchFamily="34" charset="0"/>
                <a:cs typeface="Times New Roman" panose="02020603050405020304" pitchFamily="18" charset="0"/>
              </a:rPr>
              <a:t>‘Yess' bị nhầm là một thực thể được đặt tên.</a:t>
            </a:r>
            <a:endParaRPr lang="en-US" sz="17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vi-VN" sz="1700" kern="100" dirty="0">
                <a:effectLst/>
                <a:latin typeface="Aptos" panose="020B0004020202020204" pitchFamily="34" charset="0"/>
                <a:ea typeface="Aptos" panose="020B0004020202020204" pitchFamily="34" charset="0"/>
                <a:cs typeface="Times New Roman" panose="02020603050405020304" pitchFamily="18" charset="0"/>
              </a:rPr>
              <a:t>'Nintendo' lần 1: phân đoạn đúng, nhưng phân loại sai.</a:t>
            </a:r>
            <a:endParaRPr lang="en-US" sz="17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vi-VN" sz="1700" kern="100" dirty="0">
                <a:effectLst/>
                <a:latin typeface="Aptos" panose="020B0004020202020204" pitchFamily="34" charset="0"/>
                <a:ea typeface="Aptos" panose="020B0004020202020204" pitchFamily="34" charset="0"/>
                <a:cs typeface="Times New Roman" panose="02020603050405020304" pitchFamily="18" charset="0"/>
              </a:rPr>
              <a:t>'Nintendo' lần 2: phân đoạn sai, đúng phải là 'Nintendo 3DS'.</a:t>
            </a:r>
            <a:endParaRPr lang="en-US" sz="17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vi-VN" sz="1700" kern="100" dirty="0">
                <a:effectLst/>
                <a:latin typeface="Aptos" panose="020B0004020202020204" pitchFamily="34" charset="0"/>
                <a:ea typeface="Aptos" panose="020B0004020202020204" pitchFamily="34" charset="0"/>
                <a:cs typeface="Times New Roman" panose="02020603050405020304" pitchFamily="18" charset="0"/>
              </a:rPr>
              <a:t>'America' : phân đoạn sai, đúng phải là 'north America’.</a:t>
            </a:r>
          </a:p>
          <a:p>
            <a:pPr marL="0">
              <a:spcBef>
                <a:spcPts val="0"/>
              </a:spcBef>
              <a:spcAft>
                <a:spcPts val="800"/>
              </a:spcAft>
            </a:pPr>
            <a:r>
              <a:rPr lang="vi-VN" sz="1700" dirty="0">
                <a:latin typeface="Aptos" panose="020B0004020202020204" pitchFamily="34" charset="0"/>
              </a:rPr>
              <a:t>Collins and Singer (1999), Downey et al. (2007) and Elsner et al. (2009): Xử lý phân loại và phân đoạn các thực thể được đặt tên như các nhiệm vụ riêng biệt -&gt; Dễ dàng áp dùng các kỹ thuật phù hợp với từng nhiệm vụ.</a:t>
            </a:r>
          </a:p>
          <a:p>
            <a:pPr marL="0">
              <a:spcBef>
                <a:spcPts val="0"/>
              </a:spcBef>
              <a:spcAft>
                <a:spcPts val="800"/>
              </a:spcAft>
            </a:pPr>
            <a:r>
              <a:rPr lang="vi-VN" sz="1700" dirty="0">
                <a:latin typeface="Aptos" panose="020B0004020202020204" pitchFamily="34" charset="0"/>
              </a:rPr>
              <a:t>Ví dụ như có thể sử dụng discriminative methods(phương pháp phân biệt đối xử) cho việc phân đoạn thực thể có tên và distantly supervised approaches(phương pháp giám sát từ xa) cho việc phân loại.</a:t>
            </a:r>
            <a:endParaRPr lang="en-US" sz="1700" dirty="0">
              <a:latin typeface="Aptos" panose="020B0004020202020204" pitchFamily="34" charset="0"/>
            </a:endParaRPr>
          </a:p>
          <a:p>
            <a:pPr marL="0">
              <a:spcBef>
                <a:spcPts val="0"/>
              </a:spcBef>
              <a:spcAft>
                <a:spcPts val="800"/>
              </a:spcAft>
            </a:pPr>
            <a:endParaRPr lang="en-US" sz="1050" dirty="0"/>
          </a:p>
          <a:p>
            <a:pPr marL="0" marR="0">
              <a:spcBef>
                <a:spcPts val="0"/>
              </a:spcBef>
              <a:spcAft>
                <a:spcPts val="800"/>
              </a:spcAft>
            </a:pP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1400" dirty="0"/>
          </a:p>
        </p:txBody>
      </p:sp>
      <p:grpSp>
        <p:nvGrpSpPr>
          <p:cNvPr id="4" name="组合 20">
            <a:extLst>
              <a:ext uri="{FF2B5EF4-FFF2-40B4-BE49-F238E27FC236}">
                <a16:creationId xmlns:a16="http://schemas.microsoft.com/office/drawing/2014/main" id="{3E818D36-07F5-3438-2964-2AF88B1E45AA}"/>
              </a:ext>
            </a:extLst>
          </p:cNvPr>
          <p:cNvGrpSpPr/>
          <p:nvPr/>
        </p:nvGrpSpPr>
        <p:grpSpPr>
          <a:xfrm>
            <a:off x="247751" y="249504"/>
            <a:ext cx="2720313" cy="685800"/>
            <a:chOff x="260630" y="274320"/>
            <a:chExt cx="2720313" cy="685800"/>
          </a:xfrm>
        </p:grpSpPr>
        <p:sp>
          <p:nvSpPr>
            <p:cNvPr id="6" name="TextBox 55">
              <a:extLst>
                <a:ext uri="{FF2B5EF4-FFF2-40B4-BE49-F238E27FC236}">
                  <a16:creationId xmlns:a16="http://schemas.microsoft.com/office/drawing/2014/main" id="{F79B2F35-FF6A-8BA9-3C7F-FC156977303F}"/>
                </a:ext>
              </a:extLst>
            </p:cNvPr>
            <p:cNvSpPr txBox="1"/>
            <p:nvPr/>
          </p:nvSpPr>
          <p:spPr>
            <a:xfrm>
              <a:off x="823564" y="431975"/>
              <a:ext cx="2157379"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HỆ THỐNG</a:t>
              </a:r>
              <a:endParaRPr lang="vi-VN" altLang="vi-VN" sz="2400" b="1" dirty="0">
                <a:solidFill>
                  <a:schemeClr val="tx1">
                    <a:lumMod val="75000"/>
                    <a:lumOff val="25000"/>
                  </a:schemeClr>
                </a:solidFill>
                <a:latin typeface="Noto Sans"/>
                <a:ea typeface="Noto Sans"/>
                <a:cs typeface="+mn-ea"/>
                <a:sym typeface="+mn-lt"/>
              </a:endParaRPr>
            </a:p>
          </p:txBody>
        </p:sp>
        <p:sp>
          <p:nvSpPr>
            <p:cNvPr id="7" name="椭圆 23">
              <a:extLst>
                <a:ext uri="{FF2B5EF4-FFF2-40B4-BE49-F238E27FC236}">
                  <a16:creationId xmlns:a16="http://schemas.microsoft.com/office/drawing/2014/main" id="{03934EEA-CF23-430B-F7B4-7D48737283AD}"/>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900" dirty="0">
                  <a:solidFill>
                    <a:schemeClr val="bg1"/>
                  </a:solidFill>
                  <a:latin typeface="Noto Sans"/>
                  <a:ea typeface="Noto Sans"/>
                </a:rPr>
                <a:t>03</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extLst>
      <p:ext uri="{BB962C8B-B14F-4D97-AF65-F5344CB8AC3E}">
        <p14:creationId xmlns:p14="http://schemas.microsoft.com/office/powerpoint/2010/main" val="31026441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52AF-725C-673B-E667-1FCD13D66E5D}"/>
              </a:ext>
            </a:extLst>
          </p:cNvPr>
          <p:cNvSpPr>
            <a:spLocks noGrp="1"/>
          </p:cNvSpPr>
          <p:nvPr>
            <p:ph type="title"/>
          </p:nvPr>
        </p:nvSpPr>
        <p:spPr>
          <a:xfrm>
            <a:off x="2619245" y="558767"/>
            <a:ext cx="10477109" cy="1003532"/>
          </a:xfrm>
        </p:spPr>
        <p:txBody>
          <a:bodyPr anchor="ctr">
            <a:normAutofit/>
          </a:bodyPr>
          <a:lstStyle/>
          <a:p>
            <a:r>
              <a:rPr lang="vi-VN" sz="3200" dirty="0">
                <a:solidFill>
                  <a:srgbClr val="FFFFFF"/>
                </a:solidFill>
              </a:rPr>
              <a:t>Phân đoạn các thực thể được đặt tên</a:t>
            </a:r>
            <a:endParaRPr lang="en-US" sz="3200" dirty="0">
              <a:solidFill>
                <a:srgbClr val="FFFFFF"/>
              </a:solidFill>
            </a:endParaRPr>
          </a:p>
        </p:txBody>
      </p:sp>
      <p:sp>
        <p:nvSpPr>
          <p:cNvPr id="7" name="Content Placeholder 6">
            <a:extLst>
              <a:ext uri="{FF2B5EF4-FFF2-40B4-BE49-F238E27FC236}">
                <a16:creationId xmlns:a16="http://schemas.microsoft.com/office/drawing/2014/main" id="{75EADB8E-8F52-7166-F1CE-1C9F8287F28C}"/>
              </a:ext>
            </a:extLst>
          </p:cNvPr>
          <p:cNvSpPr>
            <a:spLocks noGrp="1"/>
          </p:cNvSpPr>
          <p:nvPr>
            <p:ph idx="1"/>
          </p:nvPr>
        </p:nvSpPr>
        <p:spPr>
          <a:xfrm>
            <a:off x="876301" y="2308124"/>
            <a:ext cx="5025735" cy="3673576"/>
          </a:xfrm>
        </p:spPr>
        <p:txBody>
          <a:bodyPr>
            <a:normAutofit/>
          </a:bodyPr>
          <a:lstStyle/>
          <a:p>
            <a:r>
              <a:rPr lang="vi-VN" sz="1600" dirty="0">
                <a:latin typeface="Aptos" panose="020B0004020202020204" pitchFamily="34" charset="0"/>
              </a:rPr>
              <a:t>Sử dụng một tập hợp và chú thích đầy đủ cho 2400 tweet được lấy mẫu ngẫu nhiên cho NER với các thực thể được đặt tên.</a:t>
            </a:r>
          </a:p>
          <a:p>
            <a:r>
              <a:rPr lang="vi-VN" sz="1600" dirty="0">
                <a:latin typeface="Aptos" panose="020B0004020202020204" pitchFamily="34" charset="0"/>
              </a:rPr>
              <a:t>Mô hình T-SEG được sử dụng để phân đoạn thực thể được đặt tên dưới dạng một nhiệm vụ gắn nhãn trình tự sử dụng mã hóa IOB(Inside-Outside-Beginning) để biểu diễn các phân đoạn và sử dụng mô hình trường ngẫu nhiên có điều kiện (Conditional Random Fields - CRF) để học và suy luận.</a:t>
            </a:r>
          </a:p>
          <a:p>
            <a:r>
              <a:rPr lang="vi-VN" sz="1600" dirty="0">
                <a:latin typeface="Aptos" panose="020B0004020202020204" pitchFamily="34" charset="0"/>
              </a:rPr>
              <a:t>Ngoài ra,còn sử dụng các cụm từ Brown (Brown clusters) và đầu ra của T-POS, T-CHUNK và T-CAP trong quá trình tạo đặc trưng.</a:t>
            </a:r>
          </a:p>
          <a:p>
            <a:pPr marL="0" indent="0">
              <a:buNone/>
            </a:pPr>
            <a:r>
              <a:rPr lang="vi-VN" sz="1600" dirty="0">
                <a:latin typeface="Aptos" panose="020B0004020202020204" pitchFamily="34" charset="0"/>
              </a:rPr>
              <a:t>=&gt; Hiệu suất phân đoạn thực thể khi thay đổi các đặc trưng được sử dụng</a:t>
            </a:r>
          </a:p>
          <a:p>
            <a:endParaRPr lang="vi-VN" sz="1600" dirty="0">
              <a:latin typeface="Aptos" panose="020B0004020202020204" pitchFamily="34" charset="0"/>
            </a:endParaRPr>
          </a:p>
          <a:p>
            <a:endParaRPr lang="vi-VN" sz="1600" dirty="0">
              <a:latin typeface="Aptos" panose="020B0004020202020204" pitchFamily="34" charset="0"/>
            </a:endParaRPr>
          </a:p>
          <a:p>
            <a:endParaRPr lang="vi-VN" sz="1600" dirty="0">
              <a:latin typeface="Aptos" panose="020B0004020202020204" pitchFamily="34" charset="0"/>
            </a:endParaRPr>
          </a:p>
          <a:p>
            <a:endParaRPr lang="vi-VN" sz="1600" dirty="0"/>
          </a:p>
        </p:txBody>
      </p:sp>
      <p:pic>
        <p:nvPicPr>
          <p:cNvPr id="9" name="Picture 8">
            <a:extLst>
              <a:ext uri="{FF2B5EF4-FFF2-40B4-BE49-F238E27FC236}">
                <a16:creationId xmlns:a16="http://schemas.microsoft.com/office/drawing/2014/main" id="{6EBF205B-EFA7-290B-86CB-376392F5FC9C}"/>
              </a:ext>
            </a:extLst>
          </p:cNvPr>
          <p:cNvPicPr>
            <a:picLocks noChangeAspect="1"/>
          </p:cNvPicPr>
          <p:nvPr/>
        </p:nvPicPr>
        <p:blipFill>
          <a:blip r:embed="rId2"/>
          <a:stretch>
            <a:fillRect/>
          </a:stretch>
        </p:blipFill>
        <p:spPr>
          <a:xfrm>
            <a:off x="6412523" y="2883877"/>
            <a:ext cx="5397469" cy="1952080"/>
          </a:xfrm>
          <a:prstGeom prst="rect">
            <a:avLst/>
          </a:prstGeom>
        </p:spPr>
      </p:pic>
      <p:grpSp>
        <p:nvGrpSpPr>
          <p:cNvPr id="11" name="组合 20">
            <a:extLst>
              <a:ext uri="{FF2B5EF4-FFF2-40B4-BE49-F238E27FC236}">
                <a16:creationId xmlns:a16="http://schemas.microsoft.com/office/drawing/2014/main" id="{FF401B6C-A550-E940-5998-A65BDD2C33FF}"/>
              </a:ext>
            </a:extLst>
          </p:cNvPr>
          <p:cNvGrpSpPr/>
          <p:nvPr/>
        </p:nvGrpSpPr>
        <p:grpSpPr>
          <a:xfrm>
            <a:off x="247751" y="249504"/>
            <a:ext cx="2720313" cy="685800"/>
            <a:chOff x="260630" y="274320"/>
            <a:chExt cx="2720313" cy="685800"/>
          </a:xfrm>
        </p:grpSpPr>
        <p:sp>
          <p:nvSpPr>
            <p:cNvPr id="12" name="TextBox 55">
              <a:extLst>
                <a:ext uri="{FF2B5EF4-FFF2-40B4-BE49-F238E27FC236}">
                  <a16:creationId xmlns:a16="http://schemas.microsoft.com/office/drawing/2014/main" id="{A309CE66-D04D-006B-AD4B-474FFEF74FF2}"/>
                </a:ext>
              </a:extLst>
            </p:cNvPr>
            <p:cNvSpPr txBox="1"/>
            <p:nvPr/>
          </p:nvSpPr>
          <p:spPr>
            <a:xfrm>
              <a:off x="823564" y="431975"/>
              <a:ext cx="2157379"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HỆ THỐNG</a:t>
              </a:r>
              <a:endParaRPr lang="vi-VN" altLang="vi-VN" sz="2400" b="1" dirty="0">
                <a:solidFill>
                  <a:schemeClr val="tx1">
                    <a:lumMod val="75000"/>
                    <a:lumOff val="25000"/>
                  </a:schemeClr>
                </a:solidFill>
                <a:latin typeface="Noto Sans"/>
                <a:ea typeface="Noto Sans"/>
                <a:cs typeface="+mn-ea"/>
                <a:sym typeface="+mn-lt"/>
              </a:endParaRPr>
            </a:p>
          </p:txBody>
        </p:sp>
        <p:sp>
          <p:nvSpPr>
            <p:cNvPr id="13" name="椭圆 23">
              <a:extLst>
                <a:ext uri="{FF2B5EF4-FFF2-40B4-BE49-F238E27FC236}">
                  <a16:creationId xmlns:a16="http://schemas.microsoft.com/office/drawing/2014/main" id="{6417DC62-DD13-7381-445D-E5C411EE6EC9}"/>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900" dirty="0">
                  <a:solidFill>
                    <a:schemeClr val="bg1"/>
                  </a:solidFill>
                  <a:latin typeface="Noto Sans"/>
                  <a:ea typeface="Noto Sans"/>
                </a:rPr>
                <a:t>03</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extLst>
      <p:ext uri="{BB962C8B-B14F-4D97-AF65-F5344CB8AC3E}">
        <p14:creationId xmlns:p14="http://schemas.microsoft.com/office/powerpoint/2010/main" val="215250069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372" y="1917195"/>
            <a:ext cx="5190979" cy="3323987"/>
          </a:xfrm>
          <a:prstGeom prst="rect">
            <a:avLst/>
          </a:prstGeom>
          <a:noFill/>
        </p:spPr>
        <p:txBody>
          <a:bodyPr wrap="square" rtlCol="0">
            <a:spAutoFit/>
          </a:bodyPr>
          <a:lstStyle/>
          <a:p>
            <a:r>
              <a:rPr lang="en-US" sz="2400" b="1" dirty="0"/>
              <a:t>Solutions</a:t>
            </a:r>
          </a:p>
          <a:p>
            <a:br>
              <a:rPr lang="en-US" sz="2400" b="1" dirty="0"/>
            </a:br>
            <a:br>
              <a:rPr lang="en-US" dirty="0"/>
            </a:br>
            <a:r>
              <a:rPr lang="en-US" b="1" dirty="0"/>
              <a:t>1</a:t>
            </a:r>
            <a:r>
              <a:rPr lang="en-US" dirty="0"/>
              <a:t> </a:t>
            </a:r>
            <a:r>
              <a:rPr lang="en-US" i="1" dirty="0"/>
              <a:t>. </a:t>
            </a:r>
            <a:r>
              <a:rPr lang="vi-VN" i="1" dirty="0"/>
              <a:t>T-SEG: Mục tiêu</a:t>
            </a:r>
            <a:r>
              <a:rPr lang="vi-VN" b="1" i="1" dirty="0"/>
              <a:t>:</a:t>
            </a:r>
            <a:r>
              <a:rPr lang="vi-VN" i="1" dirty="0"/>
              <a:t> Nhận biết và phân đoạn các thực thể có tên trong văn bản.</a:t>
            </a:r>
          </a:p>
          <a:p>
            <a:r>
              <a:rPr lang="vi-VN" i="1" dirty="0"/>
              <a:t>Thuật toán: Conditional Random Fields (CRF)</a:t>
            </a:r>
            <a:endParaRPr lang="en-US" i="1" dirty="0"/>
          </a:p>
          <a:p>
            <a:endParaRPr lang="vi-VN" i="1" dirty="0"/>
          </a:p>
          <a:p>
            <a:r>
              <a:rPr lang="vi-VN" i="1" dirty="0"/>
              <a:t>Đặc trưng: Sử dụng các đặc trưng ngữ pháp, ngữ nghĩa, và đặc trưng riêng của Twitter (ví dụ: viết hoa, hashtag) để cải thiện độ chính xác.</a:t>
            </a:r>
          </a:p>
          <a:p>
            <a:endParaRPr lang="en-US" dirty="0"/>
          </a:p>
        </p:txBody>
      </p:sp>
      <p:pic>
        <p:nvPicPr>
          <p:cNvPr id="5" name="Picture 4"/>
          <p:cNvPicPr>
            <a:picLocks noChangeAspect="1"/>
          </p:cNvPicPr>
          <p:nvPr/>
        </p:nvPicPr>
        <p:blipFill>
          <a:blip r:embed="rId3"/>
          <a:stretch>
            <a:fillRect/>
          </a:stretch>
        </p:blipFill>
        <p:spPr>
          <a:xfrm>
            <a:off x="5977719" y="935304"/>
            <a:ext cx="5336275" cy="4796756"/>
          </a:xfrm>
          <a:prstGeom prst="rect">
            <a:avLst/>
          </a:prstGeom>
        </p:spPr>
      </p:pic>
      <p:grpSp>
        <p:nvGrpSpPr>
          <p:cNvPr id="3" name="组合 20">
            <a:extLst>
              <a:ext uri="{FF2B5EF4-FFF2-40B4-BE49-F238E27FC236}">
                <a16:creationId xmlns:a16="http://schemas.microsoft.com/office/drawing/2014/main" id="{C3C039DD-2F00-7CE0-174E-F54120FDF150}"/>
              </a:ext>
            </a:extLst>
          </p:cNvPr>
          <p:cNvGrpSpPr/>
          <p:nvPr/>
        </p:nvGrpSpPr>
        <p:grpSpPr>
          <a:xfrm>
            <a:off x="247751" y="249504"/>
            <a:ext cx="2720313" cy="685800"/>
            <a:chOff x="260630" y="274320"/>
            <a:chExt cx="2720313" cy="685800"/>
          </a:xfrm>
        </p:grpSpPr>
        <p:sp>
          <p:nvSpPr>
            <p:cNvPr id="4" name="TextBox 55">
              <a:extLst>
                <a:ext uri="{FF2B5EF4-FFF2-40B4-BE49-F238E27FC236}">
                  <a16:creationId xmlns:a16="http://schemas.microsoft.com/office/drawing/2014/main" id="{A57C5DD9-E6C5-875F-5A93-EB0089DADF1B}"/>
                </a:ext>
              </a:extLst>
            </p:cNvPr>
            <p:cNvSpPr txBox="1"/>
            <p:nvPr/>
          </p:nvSpPr>
          <p:spPr>
            <a:xfrm>
              <a:off x="823564" y="431975"/>
              <a:ext cx="2157379"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HỆ THỐNG</a:t>
              </a:r>
              <a:endParaRPr lang="vi-VN" altLang="vi-VN" sz="2400" b="1" dirty="0">
                <a:solidFill>
                  <a:schemeClr val="tx1">
                    <a:lumMod val="75000"/>
                    <a:lumOff val="25000"/>
                  </a:schemeClr>
                </a:solidFill>
                <a:latin typeface="Noto Sans"/>
                <a:ea typeface="Noto Sans"/>
                <a:cs typeface="+mn-ea"/>
                <a:sym typeface="+mn-lt"/>
              </a:endParaRPr>
            </a:p>
          </p:txBody>
        </p:sp>
        <p:sp>
          <p:nvSpPr>
            <p:cNvPr id="6" name="椭圆 23">
              <a:extLst>
                <a:ext uri="{FF2B5EF4-FFF2-40B4-BE49-F238E27FC236}">
                  <a16:creationId xmlns:a16="http://schemas.microsoft.com/office/drawing/2014/main" id="{7013C6A8-3654-79AE-BDB9-57F2AFBCAFA4}"/>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900" dirty="0">
                  <a:solidFill>
                    <a:schemeClr val="bg1"/>
                  </a:solidFill>
                  <a:latin typeface="Noto Sans"/>
                  <a:ea typeface="Noto Sans"/>
                </a:rPr>
                <a:t>03</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custDataLst>
      <p:tags r:id="rId1"/>
    </p:custDataLst>
    <p:extLst>
      <p:ext uri="{BB962C8B-B14F-4D97-AF65-F5344CB8AC3E}">
        <p14:creationId xmlns:p14="http://schemas.microsoft.com/office/powerpoint/2010/main" val="23519468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650" y="1692322"/>
            <a:ext cx="5731491" cy="3693319"/>
          </a:xfrm>
          <a:prstGeom prst="rect">
            <a:avLst/>
          </a:prstGeom>
          <a:noFill/>
        </p:spPr>
        <p:txBody>
          <a:bodyPr wrap="square" rtlCol="0">
            <a:spAutoFit/>
          </a:bodyPr>
          <a:lstStyle/>
          <a:p>
            <a:r>
              <a:rPr lang="en-US" b="1" dirty="0"/>
              <a:t>2 </a:t>
            </a:r>
            <a:r>
              <a:rPr lang="en-US" b="1" i="1" dirty="0"/>
              <a:t>.</a:t>
            </a:r>
            <a:r>
              <a:rPr lang="en-US" i="1" dirty="0"/>
              <a:t> </a:t>
            </a:r>
            <a:r>
              <a:rPr lang="vi-VN" b="1" i="1" dirty="0"/>
              <a:t>Mục tiêu</a:t>
            </a:r>
            <a:r>
              <a:rPr lang="en-US" b="1" i="1" dirty="0"/>
              <a:t> </a:t>
            </a:r>
            <a:r>
              <a:rPr lang="vi-VN" b="1" i="1" dirty="0"/>
              <a:t>LabeledLDA :</a:t>
            </a:r>
            <a:r>
              <a:rPr lang="vi-VN" i="1" dirty="0"/>
              <a:t> Phân loại các thực thể đã được phân đoạn thành các loại cụ thể (ví dụ: người, địa điểm).</a:t>
            </a:r>
          </a:p>
          <a:p>
            <a:pPr lvl="1"/>
            <a:r>
              <a:rPr lang="vi-VN" b="1" i="1" dirty="0"/>
              <a:t>Mô hình</a:t>
            </a:r>
            <a:r>
              <a:rPr lang="vi-VN" i="1" dirty="0"/>
              <a:t>: </a:t>
            </a:r>
            <a:endParaRPr lang="en-US" i="1" dirty="0"/>
          </a:p>
          <a:p>
            <a:pPr lvl="2"/>
            <a:r>
              <a:rPr lang="vi-VN" i="1" dirty="0"/>
              <a:t>Latent Dirichlet Allocation (LDA) được mở rộng để kết hợp thông tin từ các từ điển thực thể (Freebase).</a:t>
            </a:r>
          </a:p>
          <a:p>
            <a:pPr lvl="1"/>
            <a:r>
              <a:rPr lang="vi-VN" b="1" i="1" dirty="0"/>
              <a:t>Nguyên lý hoạt động</a:t>
            </a:r>
            <a:r>
              <a:rPr lang="vi-VN" i="1" dirty="0"/>
              <a:t>: </a:t>
            </a:r>
          </a:p>
          <a:p>
            <a:pPr lvl="2"/>
            <a:r>
              <a:rPr lang="vi-VN" i="1" dirty="0"/>
              <a:t>Mỗi thực thể được biểu diễn dưới dạng một phân phối xác suất trên các chủ đề.</a:t>
            </a:r>
          </a:p>
          <a:p>
            <a:pPr lvl="2"/>
            <a:r>
              <a:rPr lang="vi-VN" i="1" dirty="0"/>
              <a:t>Mỗi chủ đề được liên kết với một hoặc nhiều loại thực thể.</a:t>
            </a:r>
          </a:p>
          <a:p>
            <a:pPr lvl="2"/>
            <a:r>
              <a:rPr lang="vi-VN" i="1" dirty="0"/>
              <a:t>Sử dụng Gibbs Sampling để ước lượng các tham số của mô hình.</a:t>
            </a:r>
          </a:p>
        </p:txBody>
      </p:sp>
      <p:pic>
        <p:nvPicPr>
          <p:cNvPr id="24" name="Picture 23"/>
          <p:cNvPicPr>
            <a:picLocks noChangeAspect="1"/>
          </p:cNvPicPr>
          <p:nvPr/>
        </p:nvPicPr>
        <p:blipFill>
          <a:blip r:embed="rId3"/>
          <a:stretch>
            <a:fillRect/>
          </a:stretch>
        </p:blipFill>
        <p:spPr>
          <a:xfrm>
            <a:off x="6878472" y="1296537"/>
            <a:ext cx="4380931" cy="4366103"/>
          </a:xfrm>
          <a:prstGeom prst="rect">
            <a:avLst/>
          </a:prstGeom>
        </p:spPr>
      </p:pic>
      <p:grpSp>
        <p:nvGrpSpPr>
          <p:cNvPr id="6" name="组合 20">
            <a:extLst>
              <a:ext uri="{FF2B5EF4-FFF2-40B4-BE49-F238E27FC236}">
                <a16:creationId xmlns:a16="http://schemas.microsoft.com/office/drawing/2014/main" id="{1077D11D-99D0-3E9C-3A61-AC39E649EBB0}"/>
              </a:ext>
            </a:extLst>
          </p:cNvPr>
          <p:cNvGrpSpPr/>
          <p:nvPr/>
        </p:nvGrpSpPr>
        <p:grpSpPr>
          <a:xfrm>
            <a:off x="247751" y="249504"/>
            <a:ext cx="2720313" cy="685800"/>
            <a:chOff x="260630" y="274320"/>
            <a:chExt cx="2720313" cy="685800"/>
          </a:xfrm>
        </p:grpSpPr>
        <p:sp>
          <p:nvSpPr>
            <p:cNvPr id="7" name="TextBox 55">
              <a:extLst>
                <a:ext uri="{FF2B5EF4-FFF2-40B4-BE49-F238E27FC236}">
                  <a16:creationId xmlns:a16="http://schemas.microsoft.com/office/drawing/2014/main" id="{C3BF81C9-B1B0-7CD5-2CC4-C5168C194E01}"/>
                </a:ext>
              </a:extLst>
            </p:cNvPr>
            <p:cNvSpPr txBox="1"/>
            <p:nvPr/>
          </p:nvSpPr>
          <p:spPr>
            <a:xfrm>
              <a:off x="823564" y="431975"/>
              <a:ext cx="2157379"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HỆ THỐNG</a:t>
              </a:r>
              <a:endParaRPr lang="vi-VN" altLang="vi-VN" sz="2400" b="1" dirty="0">
                <a:solidFill>
                  <a:schemeClr val="tx1">
                    <a:lumMod val="75000"/>
                    <a:lumOff val="25000"/>
                  </a:schemeClr>
                </a:solidFill>
                <a:latin typeface="Noto Sans"/>
                <a:ea typeface="Noto Sans"/>
                <a:cs typeface="+mn-ea"/>
                <a:sym typeface="+mn-lt"/>
              </a:endParaRPr>
            </a:p>
          </p:txBody>
        </p:sp>
        <p:sp>
          <p:nvSpPr>
            <p:cNvPr id="8" name="椭圆 23">
              <a:extLst>
                <a:ext uri="{FF2B5EF4-FFF2-40B4-BE49-F238E27FC236}">
                  <a16:creationId xmlns:a16="http://schemas.microsoft.com/office/drawing/2014/main" id="{3BAD9404-15C0-38AE-C6AF-A7722573C55A}"/>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900" dirty="0">
                  <a:solidFill>
                    <a:schemeClr val="bg1"/>
                  </a:solidFill>
                  <a:latin typeface="Noto Sans"/>
                  <a:ea typeface="Noto Sans"/>
                </a:rPr>
                <a:t>03</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custDataLst>
      <p:tags r:id="rId1"/>
    </p:custDataLst>
    <p:extLst>
      <p:ext uri="{BB962C8B-B14F-4D97-AF65-F5344CB8AC3E}">
        <p14:creationId xmlns:p14="http://schemas.microsoft.com/office/powerpoint/2010/main" val="1259231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215" y="1498216"/>
            <a:ext cx="5590869" cy="4062651"/>
          </a:xfrm>
          <a:prstGeom prst="rect">
            <a:avLst/>
          </a:prstGeom>
          <a:noFill/>
        </p:spPr>
        <p:txBody>
          <a:bodyPr wrap="square" rtlCol="0">
            <a:spAutoFit/>
          </a:bodyPr>
          <a:lstStyle/>
          <a:p>
            <a:r>
              <a:rPr lang="en-US" sz="2400" b="1" dirty="0" err="1"/>
              <a:t>Thuật</a:t>
            </a:r>
            <a:r>
              <a:rPr lang="en-US" sz="2400" b="1" dirty="0"/>
              <a:t> </a:t>
            </a:r>
            <a:r>
              <a:rPr lang="en-US" sz="2400" b="1" dirty="0" err="1"/>
              <a:t>toán</a:t>
            </a:r>
            <a:r>
              <a:rPr lang="en-US" sz="2400" b="1" dirty="0"/>
              <a:t> Labeled LDA</a:t>
            </a:r>
          </a:p>
          <a:p>
            <a:r>
              <a:rPr lang="en-US" dirty="0"/>
              <a:t> </a:t>
            </a:r>
          </a:p>
          <a:p>
            <a:r>
              <a:rPr lang="en-US" b="1" dirty="0"/>
              <a:t>Input:</a:t>
            </a:r>
          </a:p>
          <a:p>
            <a:r>
              <a:rPr lang="en-US" dirty="0"/>
              <a:t>  </a:t>
            </a:r>
            <a:r>
              <a:rPr lang="en-US" i="1" dirty="0"/>
              <a:t>- Corpus: </a:t>
            </a:r>
            <a:r>
              <a:rPr lang="en-US" i="1" dirty="0" err="1"/>
              <a:t>Tập</a:t>
            </a:r>
            <a:r>
              <a:rPr lang="en-US" i="1" dirty="0"/>
              <a:t> </a:t>
            </a:r>
            <a:r>
              <a:rPr lang="en-US" i="1" dirty="0" err="1"/>
              <a:t>hợp</a:t>
            </a:r>
            <a:r>
              <a:rPr lang="en-US" i="1" dirty="0"/>
              <a:t> </a:t>
            </a:r>
            <a:r>
              <a:rPr lang="en-US" i="1" dirty="0" err="1"/>
              <a:t>các</a:t>
            </a:r>
            <a:r>
              <a:rPr lang="en-US" i="1" dirty="0"/>
              <a:t> </a:t>
            </a:r>
            <a:r>
              <a:rPr lang="en-US" i="1" dirty="0" err="1"/>
              <a:t>tài</a:t>
            </a:r>
            <a:r>
              <a:rPr lang="en-US" i="1" dirty="0"/>
              <a:t> </a:t>
            </a:r>
            <a:r>
              <a:rPr lang="en-US" i="1" dirty="0" err="1"/>
              <a:t>liệu</a:t>
            </a:r>
            <a:r>
              <a:rPr lang="en-US" i="1" dirty="0"/>
              <a:t> (</a:t>
            </a:r>
            <a:r>
              <a:rPr lang="en-US" i="1" dirty="0" err="1"/>
              <a:t>ví</a:t>
            </a:r>
            <a:r>
              <a:rPr lang="en-US" i="1" dirty="0"/>
              <a:t> </a:t>
            </a:r>
            <a:r>
              <a:rPr lang="en-US" i="1" dirty="0" err="1"/>
              <a:t>dụ</a:t>
            </a:r>
            <a:r>
              <a:rPr lang="en-US" i="1" dirty="0"/>
              <a:t>: </a:t>
            </a:r>
            <a:r>
              <a:rPr lang="en-US" i="1" dirty="0" err="1"/>
              <a:t>các</a:t>
            </a:r>
            <a:r>
              <a:rPr lang="en-US" i="1" dirty="0"/>
              <a:t> tweet).</a:t>
            </a:r>
          </a:p>
          <a:p>
            <a:r>
              <a:rPr lang="en-US" i="1" dirty="0"/>
              <a:t>  - </a:t>
            </a:r>
            <a:r>
              <a:rPr lang="en-US" i="1" dirty="0" err="1"/>
              <a:t>Từ</a:t>
            </a:r>
            <a:r>
              <a:rPr lang="en-US" i="1" dirty="0"/>
              <a:t> </a:t>
            </a:r>
            <a:r>
              <a:rPr lang="en-US" i="1" dirty="0" err="1"/>
              <a:t>điển</a:t>
            </a:r>
            <a:r>
              <a:rPr lang="en-US" i="1" dirty="0"/>
              <a:t>: </a:t>
            </a:r>
            <a:r>
              <a:rPr lang="en-US" i="1" dirty="0" err="1"/>
              <a:t>Tập</a:t>
            </a:r>
            <a:r>
              <a:rPr lang="en-US" i="1" dirty="0"/>
              <a:t> </a:t>
            </a:r>
            <a:r>
              <a:rPr lang="en-US" i="1" dirty="0" err="1"/>
              <a:t>hợp</a:t>
            </a:r>
            <a:r>
              <a:rPr lang="en-US" i="1" dirty="0"/>
              <a:t> </a:t>
            </a:r>
            <a:r>
              <a:rPr lang="en-US" i="1" dirty="0" err="1"/>
              <a:t>các</a:t>
            </a:r>
            <a:r>
              <a:rPr lang="en-US" i="1" dirty="0"/>
              <a:t> </a:t>
            </a:r>
            <a:r>
              <a:rPr lang="en-US" i="1" dirty="0" err="1"/>
              <a:t>từ</a:t>
            </a:r>
            <a:r>
              <a:rPr lang="en-US" i="1" dirty="0"/>
              <a:t> </a:t>
            </a:r>
            <a:r>
              <a:rPr lang="en-US" i="1" dirty="0" err="1"/>
              <a:t>xuất</a:t>
            </a:r>
            <a:r>
              <a:rPr lang="en-US" i="1" dirty="0"/>
              <a:t> </a:t>
            </a:r>
            <a:r>
              <a:rPr lang="en-US" i="1" dirty="0" err="1"/>
              <a:t>hiện</a:t>
            </a:r>
            <a:r>
              <a:rPr lang="en-US" i="1" dirty="0"/>
              <a:t> </a:t>
            </a:r>
            <a:r>
              <a:rPr lang="en-US" i="1" dirty="0" err="1"/>
              <a:t>trong</a:t>
            </a:r>
            <a:r>
              <a:rPr lang="en-US" i="1" dirty="0"/>
              <a:t> corpus.</a:t>
            </a:r>
          </a:p>
          <a:p>
            <a:r>
              <a:rPr lang="en-US" i="1" dirty="0"/>
              <a:t>  - </a:t>
            </a:r>
            <a:r>
              <a:rPr lang="en-US" i="1" dirty="0" err="1"/>
              <a:t>Từ</a:t>
            </a:r>
            <a:r>
              <a:rPr lang="en-US" i="1" dirty="0"/>
              <a:t> </a:t>
            </a:r>
            <a:r>
              <a:rPr lang="en-US" i="1" dirty="0" err="1"/>
              <a:t>điển</a:t>
            </a:r>
            <a:r>
              <a:rPr lang="en-US" i="1" dirty="0"/>
              <a:t> </a:t>
            </a:r>
            <a:r>
              <a:rPr lang="en-US" i="1" dirty="0" err="1"/>
              <a:t>thực</a:t>
            </a:r>
            <a:r>
              <a:rPr lang="en-US" i="1" dirty="0"/>
              <a:t> </a:t>
            </a:r>
            <a:r>
              <a:rPr lang="en-US" i="1" dirty="0" err="1"/>
              <a:t>thể</a:t>
            </a:r>
            <a:r>
              <a:rPr lang="en-US" i="1" dirty="0"/>
              <a:t> Freebase: Liên </a:t>
            </a:r>
            <a:r>
              <a:rPr lang="en-US" i="1" dirty="0" err="1"/>
              <a:t>kết</a:t>
            </a:r>
            <a:r>
              <a:rPr lang="en-US" i="1" dirty="0"/>
              <a:t> </a:t>
            </a:r>
            <a:r>
              <a:rPr lang="en-US" i="1" dirty="0" err="1"/>
              <a:t>giữa</a:t>
            </a:r>
            <a:r>
              <a:rPr lang="en-US" i="1" dirty="0"/>
              <a:t> </a:t>
            </a:r>
            <a:r>
              <a:rPr lang="en-US" i="1" dirty="0" err="1"/>
              <a:t>các</a:t>
            </a:r>
            <a:r>
              <a:rPr lang="en-US" i="1" dirty="0"/>
              <a:t> </a:t>
            </a:r>
            <a:r>
              <a:rPr lang="en-US" i="1" dirty="0" err="1"/>
              <a:t>từ</a:t>
            </a:r>
            <a:r>
              <a:rPr lang="en-US" i="1" dirty="0"/>
              <a:t> </a:t>
            </a:r>
            <a:r>
              <a:rPr lang="en-US" i="1" dirty="0" err="1"/>
              <a:t>và</a:t>
            </a:r>
            <a:r>
              <a:rPr lang="en-US" i="1" dirty="0"/>
              <a:t> </a:t>
            </a:r>
            <a:r>
              <a:rPr lang="en-US" i="1" dirty="0" err="1"/>
              <a:t>các</a:t>
            </a:r>
            <a:r>
              <a:rPr lang="en-US" i="1" dirty="0"/>
              <a:t>     </a:t>
            </a:r>
            <a:r>
              <a:rPr lang="en-US" i="1" dirty="0" err="1"/>
              <a:t>loại</a:t>
            </a:r>
            <a:r>
              <a:rPr lang="en-US" i="1" dirty="0"/>
              <a:t> </a:t>
            </a:r>
            <a:r>
              <a:rPr lang="en-US" i="1" dirty="0" err="1"/>
              <a:t>thực</a:t>
            </a:r>
            <a:r>
              <a:rPr lang="en-US" i="1" dirty="0"/>
              <a:t> </a:t>
            </a:r>
            <a:r>
              <a:rPr lang="en-US" i="1" dirty="0" err="1"/>
              <a:t>thể</a:t>
            </a:r>
            <a:r>
              <a:rPr lang="en-US" i="1" dirty="0"/>
              <a:t>.</a:t>
            </a:r>
          </a:p>
          <a:p>
            <a:r>
              <a:rPr lang="en-US" i="1" dirty="0"/>
              <a:t>  - K: </a:t>
            </a:r>
            <a:r>
              <a:rPr lang="en-US" i="1" dirty="0" err="1"/>
              <a:t>Số</a:t>
            </a:r>
            <a:r>
              <a:rPr lang="en-US" i="1" dirty="0"/>
              <a:t> </a:t>
            </a:r>
            <a:r>
              <a:rPr lang="en-US" i="1" dirty="0" err="1"/>
              <a:t>lượng</a:t>
            </a:r>
            <a:r>
              <a:rPr lang="en-US" i="1" dirty="0"/>
              <a:t> </a:t>
            </a:r>
            <a:r>
              <a:rPr lang="en-US" i="1" dirty="0" err="1"/>
              <a:t>chủ</a:t>
            </a:r>
            <a:r>
              <a:rPr lang="en-US" i="1" dirty="0"/>
              <a:t> </a:t>
            </a:r>
            <a:r>
              <a:rPr lang="en-US" i="1" dirty="0" err="1"/>
              <a:t>đề</a:t>
            </a:r>
            <a:r>
              <a:rPr lang="en-US" i="1" dirty="0"/>
              <a:t>.</a:t>
            </a:r>
          </a:p>
          <a:p>
            <a:r>
              <a:rPr lang="en-US" i="1" dirty="0"/>
              <a:t>  - </a:t>
            </a:r>
            <a:r>
              <a:rPr lang="en-US" i="1" dirty="0" err="1"/>
              <a:t>Số</a:t>
            </a:r>
            <a:r>
              <a:rPr lang="en-US" i="1" dirty="0"/>
              <a:t> </a:t>
            </a:r>
            <a:r>
              <a:rPr lang="en-US" i="1" dirty="0" err="1"/>
              <a:t>lần</a:t>
            </a:r>
            <a:r>
              <a:rPr lang="en-US" i="1" dirty="0"/>
              <a:t> </a:t>
            </a:r>
            <a:r>
              <a:rPr lang="en-US" i="1" dirty="0" err="1"/>
              <a:t>lặp</a:t>
            </a:r>
            <a:r>
              <a:rPr lang="en-US" i="1" dirty="0"/>
              <a:t> </a:t>
            </a:r>
            <a:r>
              <a:rPr lang="en-US" i="1" dirty="0" err="1"/>
              <a:t>tối</a:t>
            </a:r>
            <a:r>
              <a:rPr lang="en-US" i="1" dirty="0"/>
              <a:t> </a:t>
            </a:r>
            <a:r>
              <a:rPr lang="en-US" i="1" dirty="0" err="1"/>
              <a:t>đa</a:t>
            </a:r>
            <a:r>
              <a:rPr lang="en-US" i="1" dirty="0"/>
              <a:t>: </a:t>
            </a:r>
            <a:r>
              <a:rPr lang="en-US" i="1" dirty="0" err="1"/>
              <a:t>Giới</a:t>
            </a:r>
            <a:r>
              <a:rPr lang="en-US" i="1" dirty="0"/>
              <a:t> </a:t>
            </a:r>
            <a:r>
              <a:rPr lang="en-US" i="1" dirty="0" err="1"/>
              <a:t>hạn</a:t>
            </a:r>
            <a:r>
              <a:rPr lang="en-US" i="1" dirty="0"/>
              <a:t> </a:t>
            </a:r>
            <a:r>
              <a:rPr lang="en-US" i="1" dirty="0" err="1"/>
              <a:t>số</a:t>
            </a:r>
            <a:r>
              <a:rPr lang="en-US" i="1" dirty="0"/>
              <a:t> </a:t>
            </a:r>
            <a:r>
              <a:rPr lang="en-US" i="1" dirty="0" err="1"/>
              <a:t>lần</a:t>
            </a:r>
            <a:r>
              <a:rPr lang="en-US" i="1" dirty="0"/>
              <a:t> </a:t>
            </a:r>
            <a:r>
              <a:rPr lang="en-US" i="1" dirty="0" err="1"/>
              <a:t>lặp</a:t>
            </a:r>
            <a:r>
              <a:rPr lang="en-US" i="1" dirty="0"/>
              <a:t> </a:t>
            </a:r>
            <a:r>
              <a:rPr lang="en-US" i="1" dirty="0" err="1"/>
              <a:t>của</a:t>
            </a:r>
            <a:r>
              <a:rPr lang="en-US" i="1" dirty="0"/>
              <a:t> </a:t>
            </a:r>
            <a:r>
              <a:rPr lang="en-US" i="1" dirty="0" err="1"/>
              <a:t>thuật</a:t>
            </a:r>
            <a:r>
              <a:rPr lang="en-US" i="1" dirty="0"/>
              <a:t> </a:t>
            </a:r>
            <a:r>
              <a:rPr lang="en-US" i="1" dirty="0" err="1"/>
              <a:t>toán</a:t>
            </a:r>
            <a:r>
              <a:rPr lang="en-US" i="1" dirty="0"/>
              <a:t>.</a:t>
            </a:r>
          </a:p>
          <a:p>
            <a:r>
              <a:rPr lang="en-US" i="1" dirty="0"/>
              <a:t> </a:t>
            </a:r>
          </a:p>
          <a:p>
            <a:r>
              <a:rPr lang="en-US" b="1" dirty="0"/>
              <a:t>Output:</a:t>
            </a:r>
          </a:p>
          <a:p>
            <a:r>
              <a:rPr lang="en-US" dirty="0"/>
              <a:t>  </a:t>
            </a:r>
            <a:r>
              <a:rPr lang="en-US" i="1" dirty="0"/>
              <a:t>- </a:t>
            </a:r>
            <a:r>
              <a:rPr lang="en-US" i="1" dirty="0" err="1"/>
              <a:t>Phân</a:t>
            </a:r>
            <a:r>
              <a:rPr lang="en-US" i="1" dirty="0"/>
              <a:t> </a:t>
            </a:r>
            <a:r>
              <a:rPr lang="en-US" i="1" dirty="0" err="1"/>
              <a:t>phối</a:t>
            </a:r>
            <a:r>
              <a:rPr lang="en-US" i="1" dirty="0"/>
              <a:t> </a:t>
            </a:r>
            <a:r>
              <a:rPr lang="en-US" i="1" dirty="0" err="1"/>
              <a:t>xác</a:t>
            </a:r>
            <a:r>
              <a:rPr lang="en-US" i="1" dirty="0"/>
              <a:t> </a:t>
            </a:r>
            <a:r>
              <a:rPr lang="en-US" i="1" dirty="0" err="1"/>
              <a:t>suất</a:t>
            </a:r>
            <a:r>
              <a:rPr lang="en-US" i="1" dirty="0"/>
              <a:t> </a:t>
            </a:r>
            <a:r>
              <a:rPr lang="en-US" i="1" dirty="0" err="1"/>
              <a:t>của</a:t>
            </a:r>
            <a:r>
              <a:rPr lang="en-US" i="1" dirty="0"/>
              <a:t> </a:t>
            </a:r>
            <a:r>
              <a:rPr lang="en-US" i="1" dirty="0" err="1"/>
              <a:t>các</a:t>
            </a:r>
            <a:r>
              <a:rPr lang="en-US" i="1" dirty="0"/>
              <a:t> </a:t>
            </a:r>
            <a:r>
              <a:rPr lang="en-US" i="1" dirty="0" err="1"/>
              <a:t>từ</a:t>
            </a:r>
            <a:r>
              <a:rPr lang="en-US" i="1" dirty="0"/>
              <a:t> </a:t>
            </a:r>
            <a:r>
              <a:rPr lang="en-US" i="1" dirty="0" err="1"/>
              <a:t>trên</a:t>
            </a:r>
            <a:r>
              <a:rPr lang="en-US" i="1" dirty="0"/>
              <a:t> </a:t>
            </a:r>
            <a:r>
              <a:rPr lang="en-US" i="1" dirty="0" err="1"/>
              <a:t>các</a:t>
            </a:r>
            <a:r>
              <a:rPr lang="en-US" i="1" dirty="0"/>
              <a:t> </a:t>
            </a:r>
            <a:r>
              <a:rPr lang="en-US" i="1" dirty="0" err="1"/>
              <a:t>chủ</a:t>
            </a:r>
            <a:r>
              <a:rPr lang="en-US" i="1" dirty="0"/>
              <a:t> </a:t>
            </a:r>
            <a:r>
              <a:rPr lang="en-US" i="1" dirty="0" err="1"/>
              <a:t>đề</a:t>
            </a:r>
            <a:r>
              <a:rPr lang="en-US" i="1" dirty="0"/>
              <a:t>.</a:t>
            </a:r>
          </a:p>
          <a:p>
            <a:r>
              <a:rPr lang="en-US" i="1" dirty="0"/>
              <a:t>  - </a:t>
            </a:r>
            <a:r>
              <a:rPr lang="en-US" i="1" dirty="0" err="1"/>
              <a:t>Phân</a:t>
            </a:r>
            <a:r>
              <a:rPr lang="en-US" i="1" dirty="0"/>
              <a:t> </a:t>
            </a:r>
            <a:r>
              <a:rPr lang="en-US" i="1" dirty="0" err="1"/>
              <a:t>phối</a:t>
            </a:r>
            <a:r>
              <a:rPr lang="en-US" i="1" dirty="0"/>
              <a:t> </a:t>
            </a:r>
            <a:r>
              <a:rPr lang="en-US" i="1" dirty="0" err="1"/>
              <a:t>xác</a:t>
            </a:r>
            <a:r>
              <a:rPr lang="en-US" i="1" dirty="0"/>
              <a:t> </a:t>
            </a:r>
            <a:r>
              <a:rPr lang="en-US" i="1" dirty="0" err="1"/>
              <a:t>suất</a:t>
            </a:r>
            <a:r>
              <a:rPr lang="en-US" i="1" dirty="0"/>
              <a:t> </a:t>
            </a:r>
            <a:r>
              <a:rPr lang="en-US" i="1" dirty="0" err="1"/>
              <a:t>của</a:t>
            </a:r>
            <a:r>
              <a:rPr lang="en-US" i="1" dirty="0"/>
              <a:t> </a:t>
            </a:r>
            <a:r>
              <a:rPr lang="en-US" i="1" dirty="0" err="1"/>
              <a:t>các</a:t>
            </a:r>
            <a:r>
              <a:rPr lang="en-US" i="1" dirty="0"/>
              <a:t> </a:t>
            </a:r>
            <a:r>
              <a:rPr lang="en-US" i="1" dirty="0" err="1"/>
              <a:t>thực</a:t>
            </a:r>
            <a:r>
              <a:rPr lang="en-US" i="1" dirty="0"/>
              <a:t> </a:t>
            </a:r>
            <a:r>
              <a:rPr lang="en-US" i="1" dirty="0" err="1"/>
              <a:t>thể</a:t>
            </a:r>
            <a:r>
              <a:rPr lang="en-US" i="1" dirty="0"/>
              <a:t> </a:t>
            </a:r>
            <a:r>
              <a:rPr lang="en-US" i="1" dirty="0" err="1"/>
              <a:t>trên</a:t>
            </a:r>
            <a:r>
              <a:rPr lang="en-US" i="1" dirty="0"/>
              <a:t> </a:t>
            </a:r>
            <a:r>
              <a:rPr lang="en-US" i="1" dirty="0" err="1"/>
              <a:t>các</a:t>
            </a:r>
            <a:r>
              <a:rPr lang="en-US" i="1" dirty="0"/>
              <a:t> </a:t>
            </a:r>
            <a:r>
              <a:rPr lang="en-US" i="1" dirty="0" err="1"/>
              <a:t>chủ</a:t>
            </a:r>
            <a:r>
              <a:rPr lang="en-US" i="1" dirty="0"/>
              <a:t> </a:t>
            </a:r>
            <a:r>
              <a:rPr lang="en-US" i="1" dirty="0" err="1"/>
              <a:t>đề</a:t>
            </a:r>
            <a:r>
              <a:rPr lang="en-US" i="1" dirty="0"/>
              <a:t>.</a:t>
            </a:r>
          </a:p>
          <a:p>
            <a:endParaRPr lang="en-US" dirty="0"/>
          </a:p>
        </p:txBody>
      </p:sp>
      <p:grpSp>
        <p:nvGrpSpPr>
          <p:cNvPr id="23" name="22437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5581549" y="777649"/>
            <a:ext cx="6147805" cy="3323839"/>
            <a:chOff x="2594419" y="1494085"/>
            <a:chExt cx="6147805" cy="3323839"/>
          </a:xfrm>
        </p:grpSpPr>
        <p:grpSp>
          <p:nvGrpSpPr>
            <p:cNvPr id="24" name="iSļíḍé">
              <a:extLst>
                <a:ext uri="{FF2B5EF4-FFF2-40B4-BE49-F238E27FC236}">
                  <a16:creationId xmlns:a16="http://schemas.microsoft.com/office/drawing/2014/main" id="{AD334742-B5CF-4DA1-82D4-BF0E929FD14E}"/>
                </a:ext>
              </a:extLst>
            </p:cNvPr>
            <p:cNvGrpSpPr/>
            <p:nvPr/>
          </p:nvGrpSpPr>
          <p:grpSpPr>
            <a:xfrm>
              <a:off x="2594419" y="2017144"/>
              <a:ext cx="2844356" cy="2037887"/>
              <a:chOff x="5051869" y="2680914"/>
              <a:chExt cx="2088263" cy="1496171"/>
            </a:xfrm>
          </p:grpSpPr>
          <p:sp>
            <p:nvSpPr>
              <p:cNvPr id="33" name="ïšḻiḋe">
                <a:extLst>
                  <a:ext uri="{FF2B5EF4-FFF2-40B4-BE49-F238E27FC236}">
                    <a16:creationId xmlns:a16="http://schemas.microsoft.com/office/drawing/2014/main" id="{3A3F8FD7-742B-4003-8799-D47998585EE3}"/>
                  </a:ext>
                </a:extLst>
              </p:cNvPr>
              <p:cNvSpPr/>
              <p:nvPr/>
            </p:nvSpPr>
            <p:spPr bwMode="auto">
              <a:xfrm>
                <a:off x="5051869" y="2680914"/>
                <a:ext cx="2088263" cy="1496171"/>
              </a:xfrm>
              <a:custGeom>
                <a:avLst/>
                <a:gdLst>
                  <a:gd name="T0" fmla="*/ 1413 w 1454"/>
                  <a:gd name="T1" fmla="*/ 410 h 1042"/>
                  <a:gd name="T2" fmla="*/ 1224 w 1454"/>
                  <a:gd name="T3" fmla="*/ 327 h 1042"/>
                  <a:gd name="T4" fmla="*/ 1197 w 1454"/>
                  <a:gd name="T5" fmla="*/ 328 h 1042"/>
                  <a:gd name="T6" fmla="*/ 1119 w 1454"/>
                  <a:gd name="T7" fmla="*/ 150 h 1042"/>
                  <a:gd name="T8" fmla="*/ 984 w 1454"/>
                  <a:gd name="T9" fmla="*/ 101 h 1042"/>
                  <a:gd name="T10" fmla="*/ 875 w 1454"/>
                  <a:gd name="T11" fmla="*/ 122 h 1042"/>
                  <a:gd name="T12" fmla="*/ 641 w 1454"/>
                  <a:gd name="T13" fmla="*/ 0 h 1042"/>
                  <a:gd name="T14" fmla="*/ 627 w 1454"/>
                  <a:gd name="T15" fmla="*/ 0 h 1042"/>
                  <a:gd name="T16" fmla="*/ 386 w 1454"/>
                  <a:gd name="T17" fmla="*/ 202 h 1042"/>
                  <a:gd name="T18" fmla="*/ 343 w 1454"/>
                  <a:gd name="T19" fmla="*/ 198 h 1042"/>
                  <a:gd name="T20" fmla="*/ 205 w 1454"/>
                  <a:gd name="T21" fmla="*/ 300 h 1042"/>
                  <a:gd name="T22" fmla="*/ 188 w 1454"/>
                  <a:gd name="T23" fmla="*/ 299 h 1042"/>
                  <a:gd name="T24" fmla="*/ 42 w 1454"/>
                  <a:gd name="T25" fmla="*/ 393 h 1042"/>
                  <a:gd name="T26" fmla="*/ 37 w 1454"/>
                  <a:gd name="T27" fmla="*/ 610 h 1042"/>
                  <a:gd name="T28" fmla="*/ 240 w 1454"/>
                  <a:gd name="T29" fmla="*/ 721 h 1042"/>
                  <a:gd name="T30" fmla="*/ 317 w 1454"/>
                  <a:gd name="T31" fmla="*/ 712 h 1042"/>
                  <a:gd name="T32" fmla="*/ 453 w 1454"/>
                  <a:gd name="T33" fmla="*/ 841 h 1042"/>
                  <a:gd name="T34" fmla="*/ 489 w 1454"/>
                  <a:gd name="T35" fmla="*/ 844 h 1042"/>
                  <a:gd name="T36" fmla="*/ 644 w 1454"/>
                  <a:gd name="T37" fmla="*/ 770 h 1042"/>
                  <a:gd name="T38" fmla="*/ 791 w 1454"/>
                  <a:gd name="T39" fmla="*/ 873 h 1042"/>
                  <a:gd name="T40" fmla="*/ 673 w 1454"/>
                  <a:gd name="T41" fmla="*/ 1042 h 1042"/>
                  <a:gd name="T42" fmla="*/ 1099 w 1454"/>
                  <a:gd name="T43" fmla="*/ 761 h 1042"/>
                  <a:gd name="T44" fmla="*/ 1102 w 1454"/>
                  <a:gd name="T45" fmla="*/ 757 h 1042"/>
                  <a:gd name="T46" fmla="*/ 1162 w 1454"/>
                  <a:gd name="T47" fmla="*/ 766 h 1042"/>
                  <a:gd name="T48" fmla="*/ 1285 w 1454"/>
                  <a:gd name="T49" fmla="*/ 700 h 1042"/>
                  <a:gd name="T50" fmla="*/ 1420 w 1454"/>
                  <a:gd name="T51" fmla="*/ 601 h 1042"/>
                  <a:gd name="T52" fmla="*/ 1413 w 1454"/>
                  <a:gd name="T53" fmla="*/ 410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4" h="1042">
                    <a:moveTo>
                      <a:pt x="1413" y="410"/>
                    </a:moveTo>
                    <a:cubicBezTo>
                      <a:pt x="1359" y="338"/>
                      <a:pt x="1272" y="327"/>
                      <a:pt x="1224" y="327"/>
                    </a:cubicBezTo>
                    <a:cubicBezTo>
                      <a:pt x="1214" y="327"/>
                      <a:pt x="1204" y="328"/>
                      <a:pt x="1197" y="328"/>
                    </a:cubicBezTo>
                    <a:cubicBezTo>
                      <a:pt x="1201" y="297"/>
                      <a:pt x="1200" y="224"/>
                      <a:pt x="1119" y="150"/>
                    </a:cubicBezTo>
                    <a:cubicBezTo>
                      <a:pt x="1082" y="117"/>
                      <a:pt x="1037" y="101"/>
                      <a:pt x="984" y="101"/>
                    </a:cubicBezTo>
                    <a:cubicBezTo>
                      <a:pt x="935" y="101"/>
                      <a:pt x="893" y="115"/>
                      <a:pt x="875" y="122"/>
                    </a:cubicBezTo>
                    <a:cubicBezTo>
                      <a:pt x="859" y="91"/>
                      <a:pt x="799" y="0"/>
                      <a:pt x="641" y="0"/>
                    </a:cubicBezTo>
                    <a:cubicBezTo>
                      <a:pt x="637" y="0"/>
                      <a:pt x="632" y="0"/>
                      <a:pt x="627" y="0"/>
                    </a:cubicBezTo>
                    <a:cubicBezTo>
                      <a:pt x="437" y="6"/>
                      <a:pt x="395" y="158"/>
                      <a:pt x="386" y="202"/>
                    </a:cubicBezTo>
                    <a:cubicBezTo>
                      <a:pt x="371" y="199"/>
                      <a:pt x="357" y="198"/>
                      <a:pt x="343" y="198"/>
                    </a:cubicBezTo>
                    <a:cubicBezTo>
                      <a:pt x="246" y="198"/>
                      <a:pt x="214" y="273"/>
                      <a:pt x="205" y="300"/>
                    </a:cubicBezTo>
                    <a:cubicBezTo>
                      <a:pt x="200" y="300"/>
                      <a:pt x="194" y="299"/>
                      <a:pt x="188" y="299"/>
                    </a:cubicBezTo>
                    <a:cubicBezTo>
                      <a:pt x="132" y="299"/>
                      <a:pt x="76" y="335"/>
                      <a:pt x="42" y="393"/>
                    </a:cubicBezTo>
                    <a:cubicBezTo>
                      <a:pt x="2" y="461"/>
                      <a:pt x="0" y="542"/>
                      <a:pt x="37" y="610"/>
                    </a:cubicBezTo>
                    <a:cubicBezTo>
                      <a:pt x="88" y="702"/>
                      <a:pt x="175" y="721"/>
                      <a:pt x="240" y="721"/>
                    </a:cubicBezTo>
                    <a:cubicBezTo>
                      <a:pt x="274" y="721"/>
                      <a:pt x="302" y="716"/>
                      <a:pt x="317" y="712"/>
                    </a:cubicBezTo>
                    <a:cubicBezTo>
                      <a:pt x="322" y="744"/>
                      <a:pt x="347" y="823"/>
                      <a:pt x="453" y="841"/>
                    </a:cubicBezTo>
                    <a:cubicBezTo>
                      <a:pt x="465" y="843"/>
                      <a:pt x="477" y="844"/>
                      <a:pt x="489" y="844"/>
                    </a:cubicBezTo>
                    <a:cubicBezTo>
                      <a:pt x="568" y="844"/>
                      <a:pt x="621" y="797"/>
                      <a:pt x="644" y="770"/>
                    </a:cubicBezTo>
                    <a:cubicBezTo>
                      <a:pt x="655" y="799"/>
                      <a:pt x="689" y="847"/>
                      <a:pt x="791" y="873"/>
                    </a:cubicBezTo>
                    <a:cubicBezTo>
                      <a:pt x="778" y="928"/>
                      <a:pt x="746" y="1003"/>
                      <a:pt x="673" y="1042"/>
                    </a:cubicBezTo>
                    <a:cubicBezTo>
                      <a:pt x="673" y="1042"/>
                      <a:pt x="966" y="1042"/>
                      <a:pt x="1099" y="761"/>
                    </a:cubicBezTo>
                    <a:cubicBezTo>
                      <a:pt x="1100" y="760"/>
                      <a:pt x="1101" y="758"/>
                      <a:pt x="1102" y="757"/>
                    </a:cubicBezTo>
                    <a:cubicBezTo>
                      <a:pt x="1123" y="763"/>
                      <a:pt x="1143" y="766"/>
                      <a:pt x="1162" y="766"/>
                    </a:cubicBezTo>
                    <a:cubicBezTo>
                      <a:pt x="1238" y="766"/>
                      <a:pt x="1274" y="717"/>
                      <a:pt x="1285" y="700"/>
                    </a:cubicBezTo>
                    <a:cubicBezTo>
                      <a:pt x="1339" y="699"/>
                      <a:pt x="1390" y="661"/>
                      <a:pt x="1420" y="601"/>
                    </a:cubicBezTo>
                    <a:cubicBezTo>
                      <a:pt x="1454" y="534"/>
                      <a:pt x="1451" y="461"/>
                      <a:pt x="1413" y="410"/>
                    </a:cubicBezTo>
                  </a:path>
                </a:pathLst>
              </a:custGeom>
              <a:solidFill>
                <a:schemeClr val="accent1">
                  <a:lumMod val="20000"/>
                  <a:lumOff val="80000"/>
                </a:schemeClr>
              </a:solidFill>
              <a:ln>
                <a:noFill/>
              </a:ln>
            </p:spPr>
            <p:txBody>
              <a:bodyPr wrap="square" lIns="91440" tIns="45720" rIns="91440" bIns="45720" anchor="ctr">
                <a:normAutofit/>
              </a:bodyPr>
              <a:lstStyle/>
              <a:p>
                <a:endParaRPr>
                  <a:solidFill>
                    <a:schemeClr val="tx1">
                      <a:lumMod val="75000"/>
                      <a:lumOff val="25000"/>
                    </a:schemeClr>
                  </a:solidFill>
                </a:endParaRPr>
              </a:p>
            </p:txBody>
          </p:sp>
          <p:sp>
            <p:nvSpPr>
              <p:cNvPr id="34" name="isḷîďê">
                <a:extLst>
                  <a:ext uri="{FF2B5EF4-FFF2-40B4-BE49-F238E27FC236}">
                    <a16:creationId xmlns:a16="http://schemas.microsoft.com/office/drawing/2014/main" id="{109DC4CC-6BAD-48BA-9314-6E0942235C6A}"/>
                  </a:ext>
                </a:extLst>
              </p:cNvPr>
              <p:cNvSpPr/>
              <p:nvPr/>
            </p:nvSpPr>
            <p:spPr bwMode="auto">
              <a:xfrm>
                <a:off x="5163048" y="2777440"/>
                <a:ext cx="1866767" cy="1280708"/>
              </a:xfrm>
              <a:custGeom>
                <a:avLst/>
                <a:gdLst>
                  <a:gd name="T0" fmla="*/ 1263 w 1300"/>
                  <a:gd name="T1" fmla="*/ 334 h 892"/>
                  <a:gd name="T2" fmla="*/ 1095 w 1300"/>
                  <a:gd name="T3" fmla="*/ 267 h 892"/>
                  <a:gd name="T4" fmla="*/ 1070 w 1300"/>
                  <a:gd name="T5" fmla="*/ 268 h 892"/>
                  <a:gd name="T6" fmla="*/ 1000 w 1300"/>
                  <a:gd name="T7" fmla="*/ 123 h 892"/>
                  <a:gd name="T8" fmla="*/ 880 w 1300"/>
                  <a:gd name="T9" fmla="*/ 82 h 892"/>
                  <a:gd name="T10" fmla="*/ 782 w 1300"/>
                  <a:gd name="T11" fmla="*/ 100 h 892"/>
                  <a:gd name="T12" fmla="*/ 573 w 1300"/>
                  <a:gd name="T13" fmla="*/ 0 h 892"/>
                  <a:gd name="T14" fmla="*/ 561 w 1300"/>
                  <a:gd name="T15" fmla="*/ 1 h 892"/>
                  <a:gd name="T16" fmla="*/ 346 w 1300"/>
                  <a:gd name="T17" fmla="*/ 165 h 892"/>
                  <a:gd name="T18" fmla="*/ 307 w 1300"/>
                  <a:gd name="T19" fmla="*/ 161 h 892"/>
                  <a:gd name="T20" fmla="*/ 183 w 1300"/>
                  <a:gd name="T21" fmla="*/ 245 h 892"/>
                  <a:gd name="T22" fmla="*/ 168 w 1300"/>
                  <a:gd name="T23" fmla="*/ 244 h 892"/>
                  <a:gd name="T24" fmla="*/ 38 w 1300"/>
                  <a:gd name="T25" fmla="*/ 320 h 892"/>
                  <a:gd name="T26" fmla="*/ 33 w 1300"/>
                  <a:gd name="T27" fmla="*/ 496 h 892"/>
                  <a:gd name="T28" fmla="*/ 214 w 1300"/>
                  <a:gd name="T29" fmla="*/ 587 h 892"/>
                  <a:gd name="T30" fmla="*/ 283 w 1300"/>
                  <a:gd name="T31" fmla="*/ 580 h 892"/>
                  <a:gd name="T32" fmla="*/ 405 w 1300"/>
                  <a:gd name="T33" fmla="*/ 685 h 892"/>
                  <a:gd name="T34" fmla="*/ 437 w 1300"/>
                  <a:gd name="T35" fmla="*/ 687 h 892"/>
                  <a:gd name="T36" fmla="*/ 576 w 1300"/>
                  <a:gd name="T37" fmla="*/ 627 h 892"/>
                  <a:gd name="T38" fmla="*/ 792 w 1300"/>
                  <a:gd name="T39" fmla="*/ 752 h 892"/>
                  <a:gd name="T40" fmla="*/ 702 w 1300"/>
                  <a:gd name="T41" fmla="*/ 892 h 892"/>
                  <a:gd name="T42" fmla="*/ 983 w 1300"/>
                  <a:gd name="T43" fmla="*/ 619 h 892"/>
                  <a:gd name="T44" fmla="*/ 985 w 1300"/>
                  <a:gd name="T45" fmla="*/ 616 h 892"/>
                  <a:gd name="T46" fmla="*/ 1039 w 1300"/>
                  <a:gd name="T47" fmla="*/ 623 h 892"/>
                  <a:gd name="T48" fmla="*/ 1149 w 1300"/>
                  <a:gd name="T49" fmla="*/ 570 h 892"/>
                  <a:gd name="T50" fmla="*/ 1270 w 1300"/>
                  <a:gd name="T51" fmla="*/ 489 h 892"/>
                  <a:gd name="T52" fmla="*/ 1263 w 1300"/>
                  <a:gd name="T53" fmla="*/ 33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0" h="892">
                    <a:moveTo>
                      <a:pt x="1263" y="334"/>
                    </a:moveTo>
                    <a:cubicBezTo>
                      <a:pt x="1215" y="275"/>
                      <a:pt x="1137" y="267"/>
                      <a:pt x="1095" y="267"/>
                    </a:cubicBezTo>
                    <a:cubicBezTo>
                      <a:pt x="1085" y="267"/>
                      <a:pt x="1077" y="267"/>
                      <a:pt x="1070" y="268"/>
                    </a:cubicBezTo>
                    <a:cubicBezTo>
                      <a:pt x="1074" y="242"/>
                      <a:pt x="1073" y="183"/>
                      <a:pt x="1000" y="123"/>
                    </a:cubicBezTo>
                    <a:cubicBezTo>
                      <a:pt x="968" y="96"/>
                      <a:pt x="927" y="82"/>
                      <a:pt x="880" y="82"/>
                    </a:cubicBezTo>
                    <a:cubicBezTo>
                      <a:pt x="836" y="82"/>
                      <a:pt x="799" y="94"/>
                      <a:pt x="782" y="100"/>
                    </a:cubicBezTo>
                    <a:cubicBezTo>
                      <a:pt x="768" y="75"/>
                      <a:pt x="714" y="0"/>
                      <a:pt x="573" y="0"/>
                    </a:cubicBezTo>
                    <a:cubicBezTo>
                      <a:pt x="569" y="0"/>
                      <a:pt x="565" y="0"/>
                      <a:pt x="561" y="1"/>
                    </a:cubicBezTo>
                    <a:cubicBezTo>
                      <a:pt x="391" y="6"/>
                      <a:pt x="353" y="129"/>
                      <a:pt x="346" y="165"/>
                    </a:cubicBezTo>
                    <a:cubicBezTo>
                      <a:pt x="332" y="162"/>
                      <a:pt x="319" y="161"/>
                      <a:pt x="307" y="161"/>
                    </a:cubicBezTo>
                    <a:cubicBezTo>
                      <a:pt x="220" y="161"/>
                      <a:pt x="191" y="222"/>
                      <a:pt x="183" y="245"/>
                    </a:cubicBezTo>
                    <a:cubicBezTo>
                      <a:pt x="178" y="244"/>
                      <a:pt x="173" y="244"/>
                      <a:pt x="168" y="244"/>
                    </a:cubicBezTo>
                    <a:cubicBezTo>
                      <a:pt x="118" y="244"/>
                      <a:pt x="68" y="273"/>
                      <a:pt x="38" y="320"/>
                    </a:cubicBezTo>
                    <a:cubicBezTo>
                      <a:pt x="2" y="376"/>
                      <a:pt x="0" y="442"/>
                      <a:pt x="33" y="496"/>
                    </a:cubicBezTo>
                    <a:cubicBezTo>
                      <a:pt x="78" y="571"/>
                      <a:pt x="157" y="587"/>
                      <a:pt x="214" y="587"/>
                    </a:cubicBezTo>
                    <a:cubicBezTo>
                      <a:pt x="245" y="587"/>
                      <a:pt x="270" y="582"/>
                      <a:pt x="283" y="580"/>
                    </a:cubicBezTo>
                    <a:cubicBezTo>
                      <a:pt x="288" y="605"/>
                      <a:pt x="310" y="669"/>
                      <a:pt x="405" y="685"/>
                    </a:cubicBezTo>
                    <a:cubicBezTo>
                      <a:pt x="416" y="686"/>
                      <a:pt x="426" y="687"/>
                      <a:pt x="437" y="687"/>
                    </a:cubicBezTo>
                    <a:cubicBezTo>
                      <a:pt x="508" y="687"/>
                      <a:pt x="555" y="649"/>
                      <a:pt x="576" y="627"/>
                    </a:cubicBezTo>
                    <a:cubicBezTo>
                      <a:pt x="586" y="650"/>
                      <a:pt x="654" y="737"/>
                      <a:pt x="792" y="752"/>
                    </a:cubicBezTo>
                    <a:cubicBezTo>
                      <a:pt x="780" y="798"/>
                      <a:pt x="763" y="849"/>
                      <a:pt x="702" y="892"/>
                    </a:cubicBezTo>
                    <a:cubicBezTo>
                      <a:pt x="702" y="892"/>
                      <a:pt x="864" y="847"/>
                      <a:pt x="983" y="619"/>
                    </a:cubicBezTo>
                    <a:cubicBezTo>
                      <a:pt x="984" y="618"/>
                      <a:pt x="984" y="617"/>
                      <a:pt x="985" y="616"/>
                    </a:cubicBezTo>
                    <a:cubicBezTo>
                      <a:pt x="1004" y="621"/>
                      <a:pt x="1022" y="623"/>
                      <a:pt x="1039" y="623"/>
                    </a:cubicBezTo>
                    <a:cubicBezTo>
                      <a:pt x="1107" y="623"/>
                      <a:pt x="1139" y="584"/>
                      <a:pt x="1149" y="570"/>
                    </a:cubicBezTo>
                    <a:cubicBezTo>
                      <a:pt x="1197" y="569"/>
                      <a:pt x="1243" y="538"/>
                      <a:pt x="1270" y="489"/>
                    </a:cubicBezTo>
                    <a:cubicBezTo>
                      <a:pt x="1300" y="435"/>
                      <a:pt x="1297" y="375"/>
                      <a:pt x="1263" y="334"/>
                    </a:cubicBezTo>
                  </a:path>
                </a:pathLst>
              </a:custGeom>
              <a:solidFill>
                <a:schemeClr val="bg1"/>
              </a:solidFill>
              <a:ln>
                <a:noFill/>
              </a:ln>
            </p:spPr>
            <p:txBody>
              <a:bodyPr vert="horz" wrap="square" lIns="91440" tIns="45720" rIns="91440" bIns="45720" anchor="b" anchorCtr="1" compatLnSpc="1">
                <a:prstTxWarp prst="textNoShape">
                  <a:avLst/>
                </a:prstTxWarp>
                <a:normAutofit/>
              </a:bodyPr>
              <a:lstStyle/>
              <a:p>
                <a:endParaRPr lang="zh-CN" altLang="en-US" b="1">
                  <a:solidFill>
                    <a:schemeClr val="tx1">
                      <a:lumMod val="75000"/>
                      <a:lumOff val="25000"/>
                    </a:schemeClr>
                  </a:solidFill>
                </a:endParaRPr>
              </a:p>
            </p:txBody>
          </p:sp>
          <p:sp>
            <p:nvSpPr>
              <p:cNvPr id="35" name="ïşľiďe">
                <a:extLst>
                  <a:ext uri="{FF2B5EF4-FFF2-40B4-BE49-F238E27FC236}">
                    <a16:creationId xmlns:a16="http://schemas.microsoft.com/office/drawing/2014/main" id="{07A30E5B-CB99-46A3-A72C-C2836E2DA4B4}"/>
                  </a:ext>
                </a:extLst>
              </p:cNvPr>
              <p:cNvSpPr/>
              <p:nvPr/>
            </p:nvSpPr>
            <p:spPr bwMode="auto">
              <a:xfrm>
                <a:off x="5793426" y="3004054"/>
                <a:ext cx="606011" cy="580757"/>
              </a:xfrm>
              <a:custGeom>
                <a:avLst/>
                <a:gdLst>
                  <a:gd name="connsiteX0" fmla="*/ 198217 w 606011"/>
                  <a:gd name="connsiteY0" fmla="*/ 249979 h 580757"/>
                  <a:gd name="connsiteX1" fmla="*/ 205792 w 606011"/>
                  <a:gd name="connsiteY1" fmla="*/ 249979 h 580757"/>
                  <a:gd name="connsiteX2" fmla="*/ 212104 w 606011"/>
                  <a:gd name="connsiteY2" fmla="*/ 249979 h 580757"/>
                  <a:gd name="connsiteX3" fmla="*/ 219680 w 606011"/>
                  <a:gd name="connsiteY3" fmla="*/ 252495 h 580757"/>
                  <a:gd name="connsiteX4" fmla="*/ 227255 w 606011"/>
                  <a:gd name="connsiteY4" fmla="*/ 257525 h 580757"/>
                  <a:gd name="connsiteX5" fmla="*/ 233567 w 606011"/>
                  <a:gd name="connsiteY5" fmla="*/ 263814 h 580757"/>
                  <a:gd name="connsiteX6" fmla="*/ 313106 w 606011"/>
                  <a:gd name="connsiteY6" fmla="*/ 341792 h 580757"/>
                  <a:gd name="connsiteX7" fmla="*/ 318156 w 606011"/>
                  <a:gd name="connsiteY7" fmla="*/ 346823 h 580757"/>
                  <a:gd name="connsiteX8" fmla="*/ 320681 w 606011"/>
                  <a:gd name="connsiteY8" fmla="*/ 353111 h 580757"/>
                  <a:gd name="connsiteX9" fmla="*/ 320681 w 606011"/>
                  <a:gd name="connsiteY9" fmla="*/ 358142 h 580757"/>
                  <a:gd name="connsiteX10" fmla="*/ 320681 w 606011"/>
                  <a:gd name="connsiteY10" fmla="*/ 364431 h 580757"/>
                  <a:gd name="connsiteX11" fmla="*/ 318156 w 606011"/>
                  <a:gd name="connsiteY11" fmla="*/ 369462 h 580757"/>
                  <a:gd name="connsiteX12" fmla="*/ 313106 w 606011"/>
                  <a:gd name="connsiteY12" fmla="*/ 371977 h 580757"/>
                  <a:gd name="connsiteX13" fmla="*/ 306794 w 606011"/>
                  <a:gd name="connsiteY13" fmla="*/ 375750 h 580757"/>
                  <a:gd name="connsiteX14" fmla="*/ 297956 w 606011"/>
                  <a:gd name="connsiteY14" fmla="*/ 377008 h 580757"/>
                  <a:gd name="connsiteX15" fmla="*/ 246192 w 606011"/>
                  <a:gd name="connsiteY15" fmla="*/ 377008 h 580757"/>
                  <a:gd name="connsiteX16" fmla="*/ 246192 w 606011"/>
                  <a:gd name="connsiteY16" fmla="*/ 540510 h 580757"/>
                  <a:gd name="connsiteX17" fmla="*/ 244930 w 606011"/>
                  <a:gd name="connsiteY17" fmla="*/ 548057 h 580757"/>
                  <a:gd name="connsiteX18" fmla="*/ 242405 w 606011"/>
                  <a:gd name="connsiteY18" fmla="*/ 555603 h 580757"/>
                  <a:gd name="connsiteX19" fmla="*/ 238617 w 606011"/>
                  <a:gd name="connsiteY19" fmla="*/ 561891 h 580757"/>
                  <a:gd name="connsiteX20" fmla="*/ 233567 w 606011"/>
                  <a:gd name="connsiteY20" fmla="*/ 568180 h 580757"/>
                  <a:gd name="connsiteX21" fmla="*/ 227255 w 606011"/>
                  <a:gd name="connsiteY21" fmla="*/ 573211 h 580757"/>
                  <a:gd name="connsiteX22" fmla="*/ 220942 w 606011"/>
                  <a:gd name="connsiteY22" fmla="*/ 576984 h 580757"/>
                  <a:gd name="connsiteX23" fmla="*/ 213367 w 606011"/>
                  <a:gd name="connsiteY23" fmla="*/ 579499 h 580757"/>
                  <a:gd name="connsiteX24" fmla="*/ 205792 w 606011"/>
                  <a:gd name="connsiteY24" fmla="*/ 580757 h 580757"/>
                  <a:gd name="connsiteX25" fmla="*/ 198217 w 606011"/>
                  <a:gd name="connsiteY25" fmla="*/ 579499 h 580757"/>
                  <a:gd name="connsiteX26" fmla="*/ 189379 w 606011"/>
                  <a:gd name="connsiteY26" fmla="*/ 576984 h 580757"/>
                  <a:gd name="connsiteX27" fmla="*/ 181804 w 606011"/>
                  <a:gd name="connsiteY27" fmla="*/ 573211 h 580757"/>
                  <a:gd name="connsiteX28" fmla="*/ 175491 w 606011"/>
                  <a:gd name="connsiteY28" fmla="*/ 568180 h 580757"/>
                  <a:gd name="connsiteX29" fmla="*/ 171704 w 606011"/>
                  <a:gd name="connsiteY29" fmla="*/ 561891 h 580757"/>
                  <a:gd name="connsiteX30" fmla="*/ 167916 w 606011"/>
                  <a:gd name="connsiteY30" fmla="*/ 555603 h 580757"/>
                  <a:gd name="connsiteX31" fmla="*/ 165391 w 606011"/>
                  <a:gd name="connsiteY31" fmla="*/ 548057 h 580757"/>
                  <a:gd name="connsiteX32" fmla="*/ 165391 w 606011"/>
                  <a:gd name="connsiteY32" fmla="*/ 540510 h 580757"/>
                  <a:gd name="connsiteX33" fmla="*/ 165391 w 606011"/>
                  <a:gd name="connsiteY33" fmla="*/ 377008 h 580757"/>
                  <a:gd name="connsiteX34" fmla="*/ 108578 w 606011"/>
                  <a:gd name="connsiteY34" fmla="*/ 377008 h 580757"/>
                  <a:gd name="connsiteX35" fmla="*/ 101002 w 606011"/>
                  <a:gd name="connsiteY35" fmla="*/ 375750 h 580757"/>
                  <a:gd name="connsiteX36" fmla="*/ 94690 w 606011"/>
                  <a:gd name="connsiteY36" fmla="*/ 374493 h 580757"/>
                  <a:gd name="connsiteX37" fmla="*/ 89640 w 606011"/>
                  <a:gd name="connsiteY37" fmla="*/ 369462 h 580757"/>
                  <a:gd name="connsiteX38" fmla="*/ 88377 w 606011"/>
                  <a:gd name="connsiteY38" fmla="*/ 364431 h 580757"/>
                  <a:gd name="connsiteX39" fmla="*/ 88377 w 606011"/>
                  <a:gd name="connsiteY39" fmla="*/ 359400 h 580757"/>
                  <a:gd name="connsiteX40" fmla="*/ 88377 w 606011"/>
                  <a:gd name="connsiteY40" fmla="*/ 353111 h 580757"/>
                  <a:gd name="connsiteX41" fmla="*/ 92165 w 606011"/>
                  <a:gd name="connsiteY41" fmla="*/ 346823 h 580757"/>
                  <a:gd name="connsiteX42" fmla="*/ 97215 w 606011"/>
                  <a:gd name="connsiteY42" fmla="*/ 341792 h 580757"/>
                  <a:gd name="connsiteX43" fmla="*/ 175491 w 606011"/>
                  <a:gd name="connsiteY43" fmla="*/ 263814 h 580757"/>
                  <a:gd name="connsiteX44" fmla="*/ 183066 w 606011"/>
                  <a:gd name="connsiteY44" fmla="*/ 257525 h 580757"/>
                  <a:gd name="connsiteX45" fmla="*/ 189379 w 606011"/>
                  <a:gd name="connsiteY45" fmla="*/ 252495 h 580757"/>
                  <a:gd name="connsiteX46" fmla="*/ 404740 w 606011"/>
                  <a:gd name="connsiteY46" fmla="*/ 249977 h 580757"/>
                  <a:gd name="connsiteX47" fmla="*/ 414895 w 606011"/>
                  <a:gd name="connsiteY47" fmla="*/ 249977 h 580757"/>
                  <a:gd name="connsiteX48" fmla="*/ 422511 w 606011"/>
                  <a:gd name="connsiteY48" fmla="*/ 249977 h 580757"/>
                  <a:gd name="connsiteX49" fmla="*/ 430127 w 606011"/>
                  <a:gd name="connsiteY49" fmla="*/ 252493 h 580757"/>
                  <a:gd name="connsiteX50" fmla="*/ 436474 w 606011"/>
                  <a:gd name="connsiteY50" fmla="*/ 256266 h 580757"/>
                  <a:gd name="connsiteX51" fmla="*/ 442821 w 606011"/>
                  <a:gd name="connsiteY51" fmla="*/ 260039 h 580757"/>
                  <a:gd name="connsiteX52" fmla="*/ 447898 w 606011"/>
                  <a:gd name="connsiteY52" fmla="*/ 266327 h 580757"/>
                  <a:gd name="connsiteX53" fmla="*/ 451706 w 606011"/>
                  <a:gd name="connsiteY53" fmla="*/ 273874 h 580757"/>
                  <a:gd name="connsiteX54" fmla="*/ 454245 w 606011"/>
                  <a:gd name="connsiteY54" fmla="*/ 282678 h 580757"/>
                  <a:gd name="connsiteX55" fmla="*/ 455515 w 606011"/>
                  <a:gd name="connsiteY55" fmla="*/ 290224 h 580757"/>
                  <a:gd name="connsiteX56" fmla="*/ 455515 w 606011"/>
                  <a:gd name="connsiteY56" fmla="*/ 453726 h 580757"/>
                  <a:gd name="connsiteX57" fmla="*/ 505019 w 606011"/>
                  <a:gd name="connsiteY57" fmla="*/ 453726 h 580757"/>
                  <a:gd name="connsiteX58" fmla="*/ 515174 w 606011"/>
                  <a:gd name="connsiteY58" fmla="*/ 453726 h 580757"/>
                  <a:gd name="connsiteX59" fmla="*/ 522790 w 606011"/>
                  <a:gd name="connsiteY59" fmla="*/ 456242 h 580757"/>
                  <a:gd name="connsiteX60" fmla="*/ 527868 w 606011"/>
                  <a:gd name="connsiteY60" fmla="*/ 461273 h 580757"/>
                  <a:gd name="connsiteX61" fmla="*/ 530406 w 606011"/>
                  <a:gd name="connsiteY61" fmla="*/ 465046 h 580757"/>
                  <a:gd name="connsiteX62" fmla="*/ 530406 w 606011"/>
                  <a:gd name="connsiteY62" fmla="*/ 470077 h 580757"/>
                  <a:gd name="connsiteX63" fmla="*/ 529137 w 606011"/>
                  <a:gd name="connsiteY63" fmla="*/ 476365 h 580757"/>
                  <a:gd name="connsiteX64" fmla="*/ 527868 w 606011"/>
                  <a:gd name="connsiteY64" fmla="*/ 482654 h 580757"/>
                  <a:gd name="connsiteX65" fmla="*/ 522790 w 606011"/>
                  <a:gd name="connsiteY65" fmla="*/ 487685 h 580757"/>
                  <a:gd name="connsiteX66" fmla="*/ 442821 w 606011"/>
                  <a:gd name="connsiteY66" fmla="*/ 565663 h 580757"/>
                  <a:gd name="connsiteX67" fmla="*/ 435205 w 606011"/>
                  <a:gd name="connsiteY67" fmla="*/ 571951 h 580757"/>
                  <a:gd name="connsiteX68" fmla="*/ 428858 w 606011"/>
                  <a:gd name="connsiteY68" fmla="*/ 575724 h 580757"/>
                  <a:gd name="connsiteX69" fmla="*/ 421242 w 606011"/>
                  <a:gd name="connsiteY69" fmla="*/ 579497 h 580757"/>
                  <a:gd name="connsiteX70" fmla="*/ 412357 w 606011"/>
                  <a:gd name="connsiteY70" fmla="*/ 580755 h 580757"/>
                  <a:gd name="connsiteX71" fmla="*/ 407279 w 606011"/>
                  <a:gd name="connsiteY71" fmla="*/ 579497 h 580757"/>
                  <a:gd name="connsiteX72" fmla="*/ 398394 w 606011"/>
                  <a:gd name="connsiteY72" fmla="*/ 575724 h 580757"/>
                  <a:gd name="connsiteX73" fmla="*/ 392047 w 606011"/>
                  <a:gd name="connsiteY73" fmla="*/ 571951 h 580757"/>
                  <a:gd name="connsiteX74" fmla="*/ 384431 w 606011"/>
                  <a:gd name="connsiteY74" fmla="*/ 565663 h 580757"/>
                  <a:gd name="connsiteX75" fmla="*/ 304462 w 606011"/>
                  <a:gd name="connsiteY75" fmla="*/ 487685 h 580757"/>
                  <a:gd name="connsiteX76" fmla="*/ 299384 w 606011"/>
                  <a:gd name="connsiteY76" fmla="*/ 481396 h 580757"/>
                  <a:gd name="connsiteX77" fmla="*/ 296846 w 606011"/>
                  <a:gd name="connsiteY77" fmla="*/ 475107 h 580757"/>
                  <a:gd name="connsiteX78" fmla="*/ 295576 w 606011"/>
                  <a:gd name="connsiteY78" fmla="*/ 470077 h 580757"/>
                  <a:gd name="connsiteX79" fmla="*/ 296846 w 606011"/>
                  <a:gd name="connsiteY79" fmla="*/ 463788 h 580757"/>
                  <a:gd name="connsiteX80" fmla="*/ 298115 w 606011"/>
                  <a:gd name="connsiteY80" fmla="*/ 460015 h 580757"/>
                  <a:gd name="connsiteX81" fmla="*/ 303192 w 606011"/>
                  <a:gd name="connsiteY81" fmla="*/ 456242 h 580757"/>
                  <a:gd name="connsiteX82" fmla="*/ 309539 w 606011"/>
                  <a:gd name="connsiteY82" fmla="*/ 453726 h 580757"/>
                  <a:gd name="connsiteX83" fmla="*/ 317155 w 606011"/>
                  <a:gd name="connsiteY83" fmla="*/ 453726 h 580757"/>
                  <a:gd name="connsiteX84" fmla="*/ 374276 w 606011"/>
                  <a:gd name="connsiteY84" fmla="*/ 453726 h 580757"/>
                  <a:gd name="connsiteX85" fmla="*/ 374276 w 606011"/>
                  <a:gd name="connsiteY85" fmla="*/ 290224 h 580757"/>
                  <a:gd name="connsiteX86" fmla="*/ 374276 w 606011"/>
                  <a:gd name="connsiteY86" fmla="*/ 282678 h 580757"/>
                  <a:gd name="connsiteX87" fmla="*/ 376815 w 606011"/>
                  <a:gd name="connsiteY87" fmla="*/ 273874 h 580757"/>
                  <a:gd name="connsiteX88" fmla="*/ 379353 w 606011"/>
                  <a:gd name="connsiteY88" fmla="*/ 266327 h 580757"/>
                  <a:gd name="connsiteX89" fmla="*/ 384431 w 606011"/>
                  <a:gd name="connsiteY89" fmla="*/ 260039 h 580757"/>
                  <a:gd name="connsiteX90" fmla="*/ 390778 w 606011"/>
                  <a:gd name="connsiteY90" fmla="*/ 256266 h 580757"/>
                  <a:gd name="connsiteX91" fmla="*/ 397124 w 606011"/>
                  <a:gd name="connsiteY91" fmla="*/ 252493 h 580757"/>
                  <a:gd name="connsiteX92" fmla="*/ 303006 w 606011"/>
                  <a:gd name="connsiteY92" fmla="*/ 0 h 580757"/>
                  <a:gd name="connsiteX93" fmla="*/ 321944 w 606011"/>
                  <a:gd name="connsiteY93" fmla="*/ 1262 h 580757"/>
                  <a:gd name="connsiteX94" fmla="*/ 338356 w 606011"/>
                  <a:gd name="connsiteY94" fmla="*/ 2525 h 580757"/>
                  <a:gd name="connsiteX95" fmla="*/ 356032 w 606011"/>
                  <a:gd name="connsiteY95" fmla="*/ 7575 h 580757"/>
                  <a:gd name="connsiteX96" fmla="*/ 372444 w 606011"/>
                  <a:gd name="connsiteY96" fmla="*/ 12625 h 580757"/>
                  <a:gd name="connsiteX97" fmla="*/ 388857 w 606011"/>
                  <a:gd name="connsiteY97" fmla="*/ 18938 h 580757"/>
                  <a:gd name="connsiteX98" fmla="*/ 402745 w 606011"/>
                  <a:gd name="connsiteY98" fmla="*/ 26513 h 580757"/>
                  <a:gd name="connsiteX99" fmla="*/ 416633 w 606011"/>
                  <a:gd name="connsiteY99" fmla="*/ 34088 h 580757"/>
                  <a:gd name="connsiteX100" fmla="*/ 429258 w 606011"/>
                  <a:gd name="connsiteY100" fmla="*/ 45450 h 580757"/>
                  <a:gd name="connsiteX101" fmla="*/ 439358 w 606011"/>
                  <a:gd name="connsiteY101" fmla="*/ 54288 h 580757"/>
                  <a:gd name="connsiteX102" fmla="*/ 450721 w 606011"/>
                  <a:gd name="connsiteY102" fmla="*/ 66913 h 580757"/>
                  <a:gd name="connsiteX103" fmla="*/ 460821 w 606011"/>
                  <a:gd name="connsiteY103" fmla="*/ 79538 h 580757"/>
                  <a:gd name="connsiteX104" fmla="*/ 465871 w 606011"/>
                  <a:gd name="connsiteY104" fmla="*/ 92163 h 580757"/>
                  <a:gd name="connsiteX105" fmla="*/ 472184 w 606011"/>
                  <a:gd name="connsiteY105" fmla="*/ 106051 h 580757"/>
                  <a:gd name="connsiteX106" fmla="*/ 477234 w 606011"/>
                  <a:gd name="connsiteY106" fmla="*/ 119938 h 580757"/>
                  <a:gd name="connsiteX107" fmla="*/ 481021 w 606011"/>
                  <a:gd name="connsiteY107" fmla="*/ 135088 h 580757"/>
                  <a:gd name="connsiteX108" fmla="*/ 481021 w 606011"/>
                  <a:gd name="connsiteY108" fmla="*/ 148976 h 580757"/>
                  <a:gd name="connsiteX109" fmla="*/ 481021 w 606011"/>
                  <a:gd name="connsiteY109" fmla="*/ 154026 h 580757"/>
                  <a:gd name="connsiteX110" fmla="*/ 494909 w 606011"/>
                  <a:gd name="connsiteY110" fmla="*/ 157813 h 580757"/>
                  <a:gd name="connsiteX111" fmla="*/ 507534 w 606011"/>
                  <a:gd name="connsiteY111" fmla="*/ 160339 h 580757"/>
                  <a:gd name="connsiteX112" fmla="*/ 520160 w 606011"/>
                  <a:gd name="connsiteY112" fmla="*/ 166651 h 580757"/>
                  <a:gd name="connsiteX113" fmla="*/ 530260 w 606011"/>
                  <a:gd name="connsiteY113" fmla="*/ 171701 h 580757"/>
                  <a:gd name="connsiteX114" fmla="*/ 541623 w 606011"/>
                  <a:gd name="connsiteY114" fmla="*/ 178014 h 580757"/>
                  <a:gd name="connsiteX115" fmla="*/ 552985 w 606011"/>
                  <a:gd name="connsiteY115" fmla="*/ 185589 h 580757"/>
                  <a:gd name="connsiteX116" fmla="*/ 561823 w 606011"/>
                  <a:gd name="connsiteY116" fmla="*/ 193164 h 580757"/>
                  <a:gd name="connsiteX117" fmla="*/ 569398 w 606011"/>
                  <a:gd name="connsiteY117" fmla="*/ 203264 h 580757"/>
                  <a:gd name="connsiteX118" fmla="*/ 576973 w 606011"/>
                  <a:gd name="connsiteY118" fmla="*/ 210839 h 580757"/>
                  <a:gd name="connsiteX119" fmla="*/ 584548 w 606011"/>
                  <a:gd name="connsiteY119" fmla="*/ 220939 h 580757"/>
                  <a:gd name="connsiteX120" fmla="*/ 590861 w 606011"/>
                  <a:gd name="connsiteY120" fmla="*/ 231039 h 580757"/>
                  <a:gd name="connsiteX121" fmla="*/ 595911 w 606011"/>
                  <a:gd name="connsiteY121" fmla="*/ 241139 h 580757"/>
                  <a:gd name="connsiteX122" fmla="*/ 600961 w 606011"/>
                  <a:gd name="connsiteY122" fmla="*/ 252502 h 580757"/>
                  <a:gd name="connsiteX123" fmla="*/ 603486 w 606011"/>
                  <a:gd name="connsiteY123" fmla="*/ 263865 h 580757"/>
                  <a:gd name="connsiteX124" fmla="*/ 606011 w 606011"/>
                  <a:gd name="connsiteY124" fmla="*/ 276490 h 580757"/>
                  <a:gd name="connsiteX125" fmla="*/ 606011 w 606011"/>
                  <a:gd name="connsiteY125" fmla="*/ 286590 h 580757"/>
                  <a:gd name="connsiteX126" fmla="*/ 606011 w 606011"/>
                  <a:gd name="connsiteY126" fmla="*/ 299215 h 580757"/>
                  <a:gd name="connsiteX127" fmla="*/ 603486 w 606011"/>
                  <a:gd name="connsiteY127" fmla="*/ 311840 h 580757"/>
                  <a:gd name="connsiteX128" fmla="*/ 600961 w 606011"/>
                  <a:gd name="connsiteY128" fmla="*/ 323202 h 580757"/>
                  <a:gd name="connsiteX129" fmla="*/ 595911 w 606011"/>
                  <a:gd name="connsiteY129" fmla="*/ 333302 h 580757"/>
                  <a:gd name="connsiteX130" fmla="*/ 589598 w 606011"/>
                  <a:gd name="connsiteY130" fmla="*/ 344665 h 580757"/>
                  <a:gd name="connsiteX131" fmla="*/ 583286 w 606011"/>
                  <a:gd name="connsiteY131" fmla="*/ 356028 h 580757"/>
                  <a:gd name="connsiteX132" fmla="*/ 576973 w 606011"/>
                  <a:gd name="connsiteY132" fmla="*/ 364865 h 580757"/>
                  <a:gd name="connsiteX133" fmla="*/ 568136 w 606011"/>
                  <a:gd name="connsiteY133" fmla="*/ 374965 h 580757"/>
                  <a:gd name="connsiteX134" fmla="*/ 558035 w 606011"/>
                  <a:gd name="connsiteY134" fmla="*/ 383803 h 580757"/>
                  <a:gd name="connsiteX135" fmla="*/ 549198 w 606011"/>
                  <a:gd name="connsiteY135" fmla="*/ 391378 h 580757"/>
                  <a:gd name="connsiteX136" fmla="*/ 537835 w 606011"/>
                  <a:gd name="connsiteY136" fmla="*/ 397690 h 580757"/>
                  <a:gd name="connsiteX137" fmla="*/ 527735 w 606011"/>
                  <a:gd name="connsiteY137" fmla="*/ 404003 h 580757"/>
                  <a:gd name="connsiteX138" fmla="*/ 515110 w 606011"/>
                  <a:gd name="connsiteY138" fmla="*/ 410316 h 580757"/>
                  <a:gd name="connsiteX139" fmla="*/ 502484 w 606011"/>
                  <a:gd name="connsiteY139" fmla="*/ 415366 h 580757"/>
                  <a:gd name="connsiteX140" fmla="*/ 488597 w 606011"/>
                  <a:gd name="connsiteY140" fmla="*/ 417891 h 580757"/>
                  <a:gd name="connsiteX141" fmla="*/ 474709 w 606011"/>
                  <a:gd name="connsiteY141" fmla="*/ 421678 h 580757"/>
                  <a:gd name="connsiteX142" fmla="*/ 474709 w 606011"/>
                  <a:gd name="connsiteY142" fmla="*/ 290377 h 580757"/>
                  <a:gd name="connsiteX143" fmla="*/ 474709 w 606011"/>
                  <a:gd name="connsiteY143" fmla="*/ 277752 h 580757"/>
                  <a:gd name="connsiteX144" fmla="*/ 469659 w 606011"/>
                  <a:gd name="connsiteY144" fmla="*/ 266390 h 580757"/>
                  <a:gd name="connsiteX145" fmla="*/ 464609 w 606011"/>
                  <a:gd name="connsiteY145" fmla="*/ 256289 h 580757"/>
                  <a:gd name="connsiteX146" fmla="*/ 457034 w 606011"/>
                  <a:gd name="connsiteY146" fmla="*/ 246189 h 580757"/>
                  <a:gd name="connsiteX147" fmla="*/ 448196 w 606011"/>
                  <a:gd name="connsiteY147" fmla="*/ 239877 h 580757"/>
                  <a:gd name="connsiteX148" fmla="*/ 438096 w 606011"/>
                  <a:gd name="connsiteY148" fmla="*/ 233564 h 580757"/>
                  <a:gd name="connsiteX149" fmla="*/ 425470 w 606011"/>
                  <a:gd name="connsiteY149" fmla="*/ 231039 h 580757"/>
                  <a:gd name="connsiteX150" fmla="*/ 415370 w 606011"/>
                  <a:gd name="connsiteY150" fmla="*/ 229776 h 580757"/>
                  <a:gd name="connsiteX151" fmla="*/ 402745 w 606011"/>
                  <a:gd name="connsiteY151" fmla="*/ 231039 h 580757"/>
                  <a:gd name="connsiteX152" fmla="*/ 390120 w 606011"/>
                  <a:gd name="connsiteY152" fmla="*/ 233564 h 580757"/>
                  <a:gd name="connsiteX153" fmla="*/ 380020 w 606011"/>
                  <a:gd name="connsiteY153" fmla="*/ 239877 h 580757"/>
                  <a:gd name="connsiteX154" fmla="*/ 371182 w 606011"/>
                  <a:gd name="connsiteY154" fmla="*/ 246189 h 580757"/>
                  <a:gd name="connsiteX155" fmla="*/ 363607 w 606011"/>
                  <a:gd name="connsiteY155" fmla="*/ 256289 h 580757"/>
                  <a:gd name="connsiteX156" fmla="*/ 358557 w 606011"/>
                  <a:gd name="connsiteY156" fmla="*/ 266390 h 580757"/>
                  <a:gd name="connsiteX157" fmla="*/ 353507 w 606011"/>
                  <a:gd name="connsiteY157" fmla="*/ 277752 h 580757"/>
                  <a:gd name="connsiteX158" fmla="*/ 353507 w 606011"/>
                  <a:gd name="connsiteY158" fmla="*/ 290377 h 580757"/>
                  <a:gd name="connsiteX159" fmla="*/ 353507 w 606011"/>
                  <a:gd name="connsiteY159" fmla="*/ 424203 h 580757"/>
                  <a:gd name="connsiteX160" fmla="*/ 265130 w 606011"/>
                  <a:gd name="connsiteY160" fmla="*/ 424203 h 580757"/>
                  <a:gd name="connsiteX161" fmla="*/ 265130 w 606011"/>
                  <a:gd name="connsiteY161" fmla="*/ 397690 h 580757"/>
                  <a:gd name="connsiteX162" fmla="*/ 296693 w 606011"/>
                  <a:gd name="connsiteY162" fmla="*/ 397690 h 580757"/>
                  <a:gd name="connsiteX163" fmla="*/ 310581 w 606011"/>
                  <a:gd name="connsiteY163" fmla="*/ 395165 h 580757"/>
                  <a:gd name="connsiteX164" fmla="*/ 321944 w 606011"/>
                  <a:gd name="connsiteY164" fmla="*/ 391378 h 580757"/>
                  <a:gd name="connsiteX165" fmla="*/ 326994 w 606011"/>
                  <a:gd name="connsiteY165" fmla="*/ 386328 h 580757"/>
                  <a:gd name="connsiteX166" fmla="*/ 332044 w 606011"/>
                  <a:gd name="connsiteY166" fmla="*/ 382540 h 580757"/>
                  <a:gd name="connsiteX167" fmla="*/ 335831 w 606011"/>
                  <a:gd name="connsiteY167" fmla="*/ 377490 h 580757"/>
                  <a:gd name="connsiteX168" fmla="*/ 338356 w 606011"/>
                  <a:gd name="connsiteY168" fmla="*/ 372440 h 580757"/>
                  <a:gd name="connsiteX169" fmla="*/ 339619 w 606011"/>
                  <a:gd name="connsiteY169" fmla="*/ 359815 h 580757"/>
                  <a:gd name="connsiteX170" fmla="*/ 338356 w 606011"/>
                  <a:gd name="connsiteY170" fmla="*/ 349715 h 580757"/>
                  <a:gd name="connsiteX171" fmla="*/ 333306 w 606011"/>
                  <a:gd name="connsiteY171" fmla="*/ 338353 h 580757"/>
                  <a:gd name="connsiteX172" fmla="*/ 325731 w 606011"/>
                  <a:gd name="connsiteY172" fmla="*/ 326990 h 580757"/>
                  <a:gd name="connsiteX173" fmla="*/ 246192 w 606011"/>
                  <a:gd name="connsiteY173" fmla="*/ 249977 h 580757"/>
                  <a:gd name="connsiteX174" fmla="*/ 237355 w 606011"/>
                  <a:gd name="connsiteY174" fmla="*/ 239877 h 580757"/>
                  <a:gd name="connsiteX175" fmla="*/ 225992 w 606011"/>
                  <a:gd name="connsiteY175" fmla="*/ 233564 h 580757"/>
                  <a:gd name="connsiteX176" fmla="*/ 214629 w 606011"/>
                  <a:gd name="connsiteY176" fmla="*/ 231039 h 580757"/>
                  <a:gd name="connsiteX177" fmla="*/ 204529 w 606011"/>
                  <a:gd name="connsiteY177" fmla="*/ 229776 h 580757"/>
                  <a:gd name="connsiteX178" fmla="*/ 191904 w 606011"/>
                  <a:gd name="connsiteY178" fmla="*/ 231039 h 580757"/>
                  <a:gd name="connsiteX179" fmla="*/ 180541 w 606011"/>
                  <a:gd name="connsiteY179" fmla="*/ 233564 h 580757"/>
                  <a:gd name="connsiteX180" fmla="*/ 171703 w 606011"/>
                  <a:gd name="connsiteY180" fmla="*/ 239877 h 580757"/>
                  <a:gd name="connsiteX181" fmla="*/ 160341 w 606011"/>
                  <a:gd name="connsiteY181" fmla="*/ 249977 h 580757"/>
                  <a:gd name="connsiteX182" fmla="*/ 82064 w 606011"/>
                  <a:gd name="connsiteY182" fmla="*/ 326990 h 580757"/>
                  <a:gd name="connsiteX183" fmla="*/ 73226 w 606011"/>
                  <a:gd name="connsiteY183" fmla="*/ 338353 h 580757"/>
                  <a:gd name="connsiteX184" fmla="*/ 68176 w 606011"/>
                  <a:gd name="connsiteY184" fmla="*/ 350978 h 580757"/>
                  <a:gd name="connsiteX185" fmla="*/ 66913 w 606011"/>
                  <a:gd name="connsiteY185" fmla="*/ 362340 h 580757"/>
                  <a:gd name="connsiteX186" fmla="*/ 68176 w 606011"/>
                  <a:gd name="connsiteY186" fmla="*/ 372440 h 580757"/>
                  <a:gd name="connsiteX187" fmla="*/ 71964 w 606011"/>
                  <a:gd name="connsiteY187" fmla="*/ 378753 h 580757"/>
                  <a:gd name="connsiteX188" fmla="*/ 74489 w 606011"/>
                  <a:gd name="connsiteY188" fmla="*/ 383803 h 580757"/>
                  <a:gd name="connsiteX189" fmla="*/ 79539 w 606011"/>
                  <a:gd name="connsiteY189" fmla="*/ 386328 h 580757"/>
                  <a:gd name="connsiteX190" fmla="*/ 84589 w 606011"/>
                  <a:gd name="connsiteY190" fmla="*/ 391378 h 580757"/>
                  <a:gd name="connsiteX191" fmla="*/ 94689 w 606011"/>
                  <a:gd name="connsiteY191" fmla="*/ 396428 h 580757"/>
                  <a:gd name="connsiteX192" fmla="*/ 107315 w 606011"/>
                  <a:gd name="connsiteY192" fmla="*/ 397690 h 580757"/>
                  <a:gd name="connsiteX193" fmla="*/ 143928 w 606011"/>
                  <a:gd name="connsiteY193" fmla="*/ 397690 h 580757"/>
                  <a:gd name="connsiteX194" fmla="*/ 143928 w 606011"/>
                  <a:gd name="connsiteY194" fmla="*/ 422941 h 580757"/>
                  <a:gd name="connsiteX195" fmla="*/ 127515 w 606011"/>
                  <a:gd name="connsiteY195" fmla="*/ 421678 h 580757"/>
                  <a:gd name="connsiteX196" fmla="*/ 113627 w 606011"/>
                  <a:gd name="connsiteY196" fmla="*/ 417891 h 580757"/>
                  <a:gd name="connsiteX197" fmla="*/ 99740 w 606011"/>
                  <a:gd name="connsiteY197" fmla="*/ 412841 h 580757"/>
                  <a:gd name="connsiteX198" fmla="*/ 87114 w 606011"/>
                  <a:gd name="connsiteY198" fmla="*/ 409053 h 580757"/>
                  <a:gd name="connsiteX199" fmla="*/ 74489 w 606011"/>
                  <a:gd name="connsiteY199" fmla="*/ 402740 h 580757"/>
                  <a:gd name="connsiteX200" fmla="*/ 61863 w 606011"/>
                  <a:gd name="connsiteY200" fmla="*/ 395165 h 580757"/>
                  <a:gd name="connsiteX201" fmla="*/ 51763 w 606011"/>
                  <a:gd name="connsiteY201" fmla="*/ 386328 h 580757"/>
                  <a:gd name="connsiteX202" fmla="*/ 41663 w 606011"/>
                  <a:gd name="connsiteY202" fmla="*/ 378753 h 580757"/>
                  <a:gd name="connsiteX203" fmla="*/ 32825 w 606011"/>
                  <a:gd name="connsiteY203" fmla="*/ 368653 h 580757"/>
                  <a:gd name="connsiteX204" fmla="*/ 25250 w 606011"/>
                  <a:gd name="connsiteY204" fmla="*/ 358553 h 580757"/>
                  <a:gd name="connsiteX205" fmla="*/ 16413 w 606011"/>
                  <a:gd name="connsiteY205" fmla="*/ 347190 h 580757"/>
                  <a:gd name="connsiteX206" fmla="*/ 10100 w 606011"/>
                  <a:gd name="connsiteY206" fmla="*/ 337090 h 580757"/>
                  <a:gd name="connsiteX207" fmla="*/ 6312 w 606011"/>
                  <a:gd name="connsiteY207" fmla="*/ 324465 h 580757"/>
                  <a:gd name="connsiteX208" fmla="*/ 2525 w 606011"/>
                  <a:gd name="connsiteY208" fmla="*/ 313102 h 580757"/>
                  <a:gd name="connsiteX209" fmla="*/ 1262 w 606011"/>
                  <a:gd name="connsiteY209" fmla="*/ 299215 h 580757"/>
                  <a:gd name="connsiteX210" fmla="*/ 0 w 606011"/>
                  <a:gd name="connsiteY210" fmla="*/ 286590 h 580757"/>
                  <a:gd name="connsiteX211" fmla="*/ 1262 w 606011"/>
                  <a:gd name="connsiteY211" fmla="*/ 276490 h 580757"/>
                  <a:gd name="connsiteX212" fmla="*/ 2525 w 606011"/>
                  <a:gd name="connsiteY212" fmla="*/ 263865 h 580757"/>
                  <a:gd name="connsiteX213" fmla="*/ 6312 w 606011"/>
                  <a:gd name="connsiteY213" fmla="*/ 252502 h 580757"/>
                  <a:gd name="connsiteX214" fmla="*/ 8837 w 606011"/>
                  <a:gd name="connsiteY214" fmla="*/ 241139 h 580757"/>
                  <a:gd name="connsiteX215" fmla="*/ 15150 w 606011"/>
                  <a:gd name="connsiteY215" fmla="*/ 231039 h 580757"/>
                  <a:gd name="connsiteX216" fmla="*/ 20200 w 606011"/>
                  <a:gd name="connsiteY216" fmla="*/ 220939 h 580757"/>
                  <a:gd name="connsiteX217" fmla="*/ 27775 w 606011"/>
                  <a:gd name="connsiteY217" fmla="*/ 210839 h 580757"/>
                  <a:gd name="connsiteX218" fmla="*/ 35350 w 606011"/>
                  <a:gd name="connsiteY218" fmla="*/ 203264 h 580757"/>
                  <a:gd name="connsiteX219" fmla="*/ 45451 w 606011"/>
                  <a:gd name="connsiteY219" fmla="*/ 193164 h 580757"/>
                  <a:gd name="connsiteX220" fmla="*/ 54288 w 606011"/>
                  <a:gd name="connsiteY220" fmla="*/ 185589 h 580757"/>
                  <a:gd name="connsiteX221" fmla="*/ 63126 w 606011"/>
                  <a:gd name="connsiteY221" fmla="*/ 178014 h 580757"/>
                  <a:gd name="connsiteX222" fmla="*/ 74489 w 606011"/>
                  <a:gd name="connsiteY222" fmla="*/ 171701 h 580757"/>
                  <a:gd name="connsiteX223" fmla="*/ 87114 w 606011"/>
                  <a:gd name="connsiteY223" fmla="*/ 166651 h 580757"/>
                  <a:gd name="connsiteX224" fmla="*/ 99740 w 606011"/>
                  <a:gd name="connsiteY224" fmla="*/ 160339 h 580757"/>
                  <a:gd name="connsiteX225" fmla="*/ 112365 w 606011"/>
                  <a:gd name="connsiteY225" fmla="*/ 157813 h 580757"/>
                  <a:gd name="connsiteX226" fmla="*/ 124990 w 606011"/>
                  <a:gd name="connsiteY226" fmla="*/ 154026 h 580757"/>
                  <a:gd name="connsiteX227" fmla="*/ 124990 w 606011"/>
                  <a:gd name="connsiteY227" fmla="*/ 148976 h 580757"/>
                  <a:gd name="connsiteX228" fmla="*/ 126253 w 606011"/>
                  <a:gd name="connsiteY228" fmla="*/ 135088 h 580757"/>
                  <a:gd name="connsiteX229" fmla="*/ 127515 w 606011"/>
                  <a:gd name="connsiteY229" fmla="*/ 119938 h 580757"/>
                  <a:gd name="connsiteX230" fmla="*/ 132565 w 606011"/>
                  <a:gd name="connsiteY230" fmla="*/ 106051 h 580757"/>
                  <a:gd name="connsiteX231" fmla="*/ 138878 w 606011"/>
                  <a:gd name="connsiteY231" fmla="*/ 92163 h 580757"/>
                  <a:gd name="connsiteX232" fmla="*/ 146453 w 606011"/>
                  <a:gd name="connsiteY232" fmla="*/ 79538 h 580757"/>
                  <a:gd name="connsiteX233" fmla="*/ 155291 w 606011"/>
                  <a:gd name="connsiteY233" fmla="*/ 66913 h 580757"/>
                  <a:gd name="connsiteX234" fmla="*/ 165391 w 606011"/>
                  <a:gd name="connsiteY234" fmla="*/ 54288 h 580757"/>
                  <a:gd name="connsiteX235" fmla="*/ 178016 w 606011"/>
                  <a:gd name="connsiteY235" fmla="*/ 45450 h 580757"/>
                  <a:gd name="connsiteX236" fmla="*/ 190641 w 606011"/>
                  <a:gd name="connsiteY236" fmla="*/ 34088 h 580757"/>
                  <a:gd name="connsiteX237" fmla="*/ 203266 w 606011"/>
                  <a:gd name="connsiteY237" fmla="*/ 26513 h 580757"/>
                  <a:gd name="connsiteX238" fmla="*/ 218417 w 606011"/>
                  <a:gd name="connsiteY238" fmla="*/ 18938 h 580757"/>
                  <a:gd name="connsiteX239" fmla="*/ 233567 w 606011"/>
                  <a:gd name="connsiteY239" fmla="*/ 12625 h 580757"/>
                  <a:gd name="connsiteX240" fmla="*/ 249980 w 606011"/>
                  <a:gd name="connsiteY240" fmla="*/ 7575 h 580757"/>
                  <a:gd name="connsiteX241" fmla="*/ 266393 w 606011"/>
                  <a:gd name="connsiteY241" fmla="*/ 2525 h 580757"/>
                  <a:gd name="connsiteX242" fmla="*/ 285330 w 606011"/>
                  <a:gd name="connsiteY242" fmla="*/ 1262 h 5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606011" h="580757">
                    <a:moveTo>
                      <a:pt x="198217" y="249979"/>
                    </a:moveTo>
                    <a:lnTo>
                      <a:pt x="205792" y="249979"/>
                    </a:lnTo>
                    <a:lnTo>
                      <a:pt x="212104" y="249979"/>
                    </a:lnTo>
                    <a:lnTo>
                      <a:pt x="219680" y="252495"/>
                    </a:lnTo>
                    <a:lnTo>
                      <a:pt x="227255" y="257525"/>
                    </a:lnTo>
                    <a:lnTo>
                      <a:pt x="233567" y="263814"/>
                    </a:lnTo>
                    <a:lnTo>
                      <a:pt x="313106" y="341792"/>
                    </a:lnTo>
                    <a:lnTo>
                      <a:pt x="318156" y="346823"/>
                    </a:lnTo>
                    <a:lnTo>
                      <a:pt x="320681" y="353111"/>
                    </a:lnTo>
                    <a:lnTo>
                      <a:pt x="320681" y="358142"/>
                    </a:lnTo>
                    <a:lnTo>
                      <a:pt x="320681" y="364431"/>
                    </a:lnTo>
                    <a:lnTo>
                      <a:pt x="318156" y="369462"/>
                    </a:lnTo>
                    <a:lnTo>
                      <a:pt x="313106" y="371977"/>
                    </a:lnTo>
                    <a:lnTo>
                      <a:pt x="306794" y="375750"/>
                    </a:lnTo>
                    <a:lnTo>
                      <a:pt x="297956" y="377008"/>
                    </a:lnTo>
                    <a:lnTo>
                      <a:pt x="246192" y="377008"/>
                    </a:lnTo>
                    <a:lnTo>
                      <a:pt x="246192" y="540510"/>
                    </a:lnTo>
                    <a:lnTo>
                      <a:pt x="244930" y="548057"/>
                    </a:lnTo>
                    <a:lnTo>
                      <a:pt x="242405" y="555603"/>
                    </a:lnTo>
                    <a:lnTo>
                      <a:pt x="238617" y="561891"/>
                    </a:lnTo>
                    <a:lnTo>
                      <a:pt x="233567" y="568180"/>
                    </a:lnTo>
                    <a:lnTo>
                      <a:pt x="227255" y="573211"/>
                    </a:lnTo>
                    <a:lnTo>
                      <a:pt x="220942" y="576984"/>
                    </a:lnTo>
                    <a:lnTo>
                      <a:pt x="213367" y="579499"/>
                    </a:lnTo>
                    <a:lnTo>
                      <a:pt x="205792" y="580757"/>
                    </a:lnTo>
                    <a:lnTo>
                      <a:pt x="198217" y="579499"/>
                    </a:lnTo>
                    <a:lnTo>
                      <a:pt x="189379" y="576984"/>
                    </a:lnTo>
                    <a:lnTo>
                      <a:pt x="181804" y="573211"/>
                    </a:lnTo>
                    <a:lnTo>
                      <a:pt x="175491" y="568180"/>
                    </a:lnTo>
                    <a:lnTo>
                      <a:pt x="171704" y="561891"/>
                    </a:lnTo>
                    <a:lnTo>
                      <a:pt x="167916" y="555603"/>
                    </a:lnTo>
                    <a:lnTo>
                      <a:pt x="165391" y="548057"/>
                    </a:lnTo>
                    <a:lnTo>
                      <a:pt x="165391" y="540510"/>
                    </a:lnTo>
                    <a:lnTo>
                      <a:pt x="165391" y="377008"/>
                    </a:lnTo>
                    <a:lnTo>
                      <a:pt x="108578" y="377008"/>
                    </a:lnTo>
                    <a:lnTo>
                      <a:pt x="101002" y="375750"/>
                    </a:lnTo>
                    <a:lnTo>
                      <a:pt x="94690" y="374493"/>
                    </a:lnTo>
                    <a:lnTo>
                      <a:pt x="89640" y="369462"/>
                    </a:lnTo>
                    <a:lnTo>
                      <a:pt x="88377" y="364431"/>
                    </a:lnTo>
                    <a:lnTo>
                      <a:pt x="88377" y="359400"/>
                    </a:lnTo>
                    <a:lnTo>
                      <a:pt x="88377" y="353111"/>
                    </a:lnTo>
                    <a:lnTo>
                      <a:pt x="92165" y="346823"/>
                    </a:lnTo>
                    <a:lnTo>
                      <a:pt x="97215" y="341792"/>
                    </a:lnTo>
                    <a:lnTo>
                      <a:pt x="175491" y="263814"/>
                    </a:lnTo>
                    <a:lnTo>
                      <a:pt x="183066" y="257525"/>
                    </a:lnTo>
                    <a:lnTo>
                      <a:pt x="189379" y="252495"/>
                    </a:lnTo>
                    <a:close/>
                    <a:moveTo>
                      <a:pt x="404740" y="249977"/>
                    </a:moveTo>
                    <a:lnTo>
                      <a:pt x="414895" y="249977"/>
                    </a:lnTo>
                    <a:lnTo>
                      <a:pt x="422511" y="249977"/>
                    </a:lnTo>
                    <a:lnTo>
                      <a:pt x="430127" y="252493"/>
                    </a:lnTo>
                    <a:lnTo>
                      <a:pt x="436474" y="256266"/>
                    </a:lnTo>
                    <a:lnTo>
                      <a:pt x="442821" y="260039"/>
                    </a:lnTo>
                    <a:lnTo>
                      <a:pt x="447898" y="266327"/>
                    </a:lnTo>
                    <a:lnTo>
                      <a:pt x="451706" y="273874"/>
                    </a:lnTo>
                    <a:lnTo>
                      <a:pt x="454245" y="282678"/>
                    </a:lnTo>
                    <a:lnTo>
                      <a:pt x="455515" y="290224"/>
                    </a:lnTo>
                    <a:lnTo>
                      <a:pt x="455515" y="453726"/>
                    </a:lnTo>
                    <a:lnTo>
                      <a:pt x="505019" y="453726"/>
                    </a:lnTo>
                    <a:lnTo>
                      <a:pt x="515174" y="453726"/>
                    </a:lnTo>
                    <a:lnTo>
                      <a:pt x="522790" y="456242"/>
                    </a:lnTo>
                    <a:lnTo>
                      <a:pt x="527868" y="461273"/>
                    </a:lnTo>
                    <a:lnTo>
                      <a:pt x="530406" y="465046"/>
                    </a:lnTo>
                    <a:lnTo>
                      <a:pt x="530406" y="470077"/>
                    </a:lnTo>
                    <a:lnTo>
                      <a:pt x="529137" y="476365"/>
                    </a:lnTo>
                    <a:lnTo>
                      <a:pt x="527868" y="482654"/>
                    </a:lnTo>
                    <a:lnTo>
                      <a:pt x="522790" y="487685"/>
                    </a:lnTo>
                    <a:lnTo>
                      <a:pt x="442821" y="565663"/>
                    </a:lnTo>
                    <a:lnTo>
                      <a:pt x="435205" y="571951"/>
                    </a:lnTo>
                    <a:lnTo>
                      <a:pt x="428858" y="575724"/>
                    </a:lnTo>
                    <a:lnTo>
                      <a:pt x="421242" y="579497"/>
                    </a:lnTo>
                    <a:lnTo>
                      <a:pt x="412357" y="580755"/>
                    </a:lnTo>
                    <a:lnTo>
                      <a:pt x="407279" y="579497"/>
                    </a:lnTo>
                    <a:lnTo>
                      <a:pt x="398394" y="575724"/>
                    </a:lnTo>
                    <a:lnTo>
                      <a:pt x="392047" y="571951"/>
                    </a:lnTo>
                    <a:lnTo>
                      <a:pt x="384431" y="565663"/>
                    </a:lnTo>
                    <a:lnTo>
                      <a:pt x="304462" y="487685"/>
                    </a:lnTo>
                    <a:lnTo>
                      <a:pt x="299384" y="481396"/>
                    </a:lnTo>
                    <a:lnTo>
                      <a:pt x="296846" y="475107"/>
                    </a:lnTo>
                    <a:lnTo>
                      <a:pt x="295576" y="470077"/>
                    </a:lnTo>
                    <a:lnTo>
                      <a:pt x="296846" y="463788"/>
                    </a:lnTo>
                    <a:lnTo>
                      <a:pt x="298115" y="460015"/>
                    </a:lnTo>
                    <a:lnTo>
                      <a:pt x="303192" y="456242"/>
                    </a:lnTo>
                    <a:lnTo>
                      <a:pt x="309539" y="453726"/>
                    </a:lnTo>
                    <a:lnTo>
                      <a:pt x="317155" y="453726"/>
                    </a:lnTo>
                    <a:lnTo>
                      <a:pt x="374276" y="453726"/>
                    </a:lnTo>
                    <a:lnTo>
                      <a:pt x="374276" y="290224"/>
                    </a:lnTo>
                    <a:lnTo>
                      <a:pt x="374276" y="282678"/>
                    </a:lnTo>
                    <a:lnTo>
                      <a:pt x="376815" y="273874"/>
                    </a:lnTo>
                    <a:lnTo>
                      <a:pt x="379353" y="266327"/>
                    </a:lnTo>
                    <a:lnTo>
                      <a:pt x="384431" y="260039"/>
                    </a:lnTo>
                    <a:lnTo>
                      <a:pt x="390778" y="256266"/>
                    </a:lnTo>
                    <a:lnTo>
                      <a:pt x="397124" y="252493"/>
                    </a:lnTo>
                    <a:close/>
                    <a:moveTo>
                      <a:pt x="303006" y="0"/>
                    </a:moveTo>
                    <a:lnTo>
                      <a:pt x="321944" y="1262"/>
                    </a:lnTo>
                    <a:lnTo>
                      <a:pt x="338356" y="2525"/>
                    </a:lnTo>
                    <a:lnTo>
                      <a:pt x="356032" y="7575"/>
                    </a:lnTo>
                    <a:lnTo>
                      <a:pt x="372444" y="12625"/>
                    </a:lnTo>
                    <a:lnTo>
                      <a:pt x="388857" y="18938"/>
                    </a:lnTo>
                    <a:lnTo>
                      <a:pt x="402745" y="26513"/>
                    </a:lnTo>
                    <a:lnTo>
                      <a:pt x="416633" y="34088"/>
                    </a:lnTo>
                    <a:lnTo>
                      <a:pt x="429258" y="45450"/>
                    </a:lnTo>
                    <a:lnTo>
                      <a:pt x="439358" y="54288"/>
                    </a:lnTo>
                    <a:lnTo>
                      <a:pt x="450721" y="66913"/>
                    </a:lnTo>
                    <a:lnTo>
                      <a:pt x="460821" y="79538"/>
                    </a:lnTo>
                    <a:lnTo>
                      <a:pt x="465871" y="92163"/>
                    </a:lnTo>
                    <a:lnTo>
                      <a:pt x="472184" y="106051"/>
                    </a:lnTo>
                    <a:lnTo>
                      <a:pt x="477234" y="119938"/>
                    </a:lnTo>
                    <a:lnTo>
                      <a:pt x="481021" y="135088"/>
                    </a:lnTo>
                    <a:lnTo>
                      <a:pt x="481021" y="148976"/>
                    </a:lnTo>
                    <a:lnTo>
                      <a:pt x="481021" y="154026"/>
                    </a:lnTo>
                    <a:lnTo>
                      <a:pt x="494909" y="157813"/>
                    </a:lnTo>
                    <a:lnTo>
                      <a:pt x="507534" y="160339"/>
                    </a:lnTo>
                    <a:lnTo>
                      <a:pt x="520160" y="166651"/>
                    </a:lnTo>
                    <a:lnTo>
                      <a:pt x="530260" y="171701"/>
                    </a:lnTo>
                    <a:lnTo>
                      <a:pt x="541623" y="178014"/>
                    </a:lnTo>
                    <a:lnTo>
                      <a:pt x="552985" y="185589"/>
                    </a:lnTo>
                    <a:lnTo>
                      <a:pt x="561823" y="193164"/>
                    </a:lnTo>
                    <a:lnTo>
                      <a:pt x="569398" y="203264"/>
                    </a:lnTo>
                    <a:lnTo>
                      <a:pt x="576973" y="210839"/>
                    </a:lnTo>
                    <a:lnTo>
                      <a:pt x="584548" y="220939"/>
                    </a:lnTo>
                    <a:lnTo>
                      <a:pt x="590861" y="231039"/>
                    </a:lnTo>
                    <a:lnTo>
                      <a:pt x="595911" y="241139"/>
                    </a:lnTo>
                    <a:lnTo>
                      <a:pt x="600961" y="252502"/>
                    </a:lnTo>
                    <a:lnTo>
                      <a:pt x="603486" y="263865"/>
                    </a:lnTo>
                    <a:lnTo>
                      <a:pt x="606011" y="276490"/>
                    </a:lnTo>
                    <a:lnTo>
                      <a:pt x="606011" y="286590"/>
                    </a:lnTo>
                    <a:lnTo>
                      <a:pt x="606011" y="299215"/>
                    </a:lnTo>
                    <a:lnTo>
                      <a:pt x="603486" y="311840"/>
                    </a:lnTo>
                    <a:lnTo>
                      <a:pt x="600961" y="323202"/>
                    </a:lnTo>
                    <a:lnTo>
                      <a:pt x="595911" y="333302"/>
                    </a:lnTo>
                    <a:lnTo>
                      <a:pt x="589598" y="344665"/>
                    </a:lnTo>
                    <a:lnTo>
                      <a:pt x="583286" y="356028"/>
                    </a:lnTo>
                    <a:lnTo>
                      <a:pt x="576973" y="364865"/>
                    </a:lnTo>
                    <a:lnTo>
                      <a:pt x="568136" y="374965"/>
                    </a:lnTo>
                    <a:lnTo>
                      <a:pt x="558035" y="383803"/>
                    </a:lnTo>
                    <a:lnTo>
                      <a:pt x="549198" y="391378"/>
                    </a:lnTo>
                    <a:lnTo>
                      <a:pt x="537835" y="397690"/>
                    </a:lnTo>
                    <a:lnTo>
                      <a:pt x="527735" y="404003"/>
                    </a:lnTo>
                    <a:lnTo>
                      <a:pt x="515110" y="410316"/>
                    </a:lnTo>
                    <a:lnTo>
                      <a:pt x="502484" y="415366"/>
                    </a:lnTo>
                    <a:lnTo>
                      <a:pt x="488597" y="417891"/>
                    </a:lnTo>
                    <a:lnTo>
                      <a:pt x="474709" y="421678"/>
                    </a:lnTo>
                    <a:lnTo>
                      <a:pt x="474709" y="290377"/>
                    </a:lnTo>
                    <a:lnTo>
                      <a:pt x="474709" y="277752"/>
                    </a:lnTo>
                    <a:lnTo>
                      <a:pt x="469659" y="266390"/>
                    </a:lnTo>
                    <a:lnTo>
                      <a:pt x="464609" y="256289"/>
                    </a:lnTo>
                    <a:lnTo>
                      <a:pt x="457034" y="246189"/>
                    </a:lnTo>
                    <a:lnTo>
                      <a:pt x="448196" y="239877"/>
                    </a:lnTo>
                    <a:lnTo>
                      <a:pt x="438096" y="233564"/>
                    </a:lnTo>
                    <a:lnTo>
                      <a:pt x="425470" y="231039"/>
                    </a:lnTo>
                    <a:lnTo>
                      <a:pt x="415370" y="229776"/>
                    </a:lnTo>
                    <a:lnTo>
                      <a:pt x="402745" y="231039"/>
                    </a:lnTo>
                    <a:lnTo>
                      <a:pt x="390120" y="233564"/>
                    </a:lnTo>
                    <a:lnTo>
                      <a:pt x="380020" y="239877"/>
                    </a:lnTo>
                    <a:lnTo>
                      <a:pt x="371182" y="246189"/>
                    </a:lnTo>
                    <a:lnTo>
                      <a:pt x="363607" y="256289"/>
                    </a:lnTo>
                    <a:lnTo>
                      <a:pt x="358557" y="266390"/>
                    </a:lnTo>
                    <a:lnTo>
                      <a:pt x="353507" y="277752"/>
                    </a:lnTo>
                    <a:lnTo>
                      <a:pt x="353507" y="290377"/>
                    </a:lnTo>
                    <a:lnTo>
                      <a:pt x="353507" y="424203"/>
                    </a:lnTo>
                    <a:lnTo>
                      <a:pt x="265130" y="424203"/>
                    </a:lnTo>
                    <a:lnTo>
                      <a:pt x="265130" y="397690"/>
                    </a:lnTo>
                    <a:lnTo>
                      <a:pt x="296693" y="397690"/>
                    </a:lnTo>
                    <a:lnTo>
                      <a:pt x="310581" y="395165"/>
                    </a:lnTo>
                    <a:lnTo>
                      <a:pt x="321944" y="391378"/>
                    </a:lnTo>
                    <a:lnTo>
                      <a:pt x="326994" y="386328"/>
                    </a:lnTo>
                    <a:lnTo>
                      <a:pt x="332044" y="382540"/>
                    </a:lnTo>
                    <a:lnTo>
                      <a:pt x="335831" y="377490"/>
                    </a:lnTo>
                    <a:lnTo>
                      <a:pt x="338356" y="372440"/>
                    </a:lnTo>
                    <a:lnTo>
                      <a:pt x="339619" y="359815"/>
                    </a:lnTo>
                    <a:lnTo>
                      <a:pt x="338356" y="349715"/>
                    </a:lnTo>
                    <a:lnTo>
                      <a:pt x="333306" y="338353"/>
                    </a:lnTo>
                    <a:lnTo>
                      <a:pt x="325731" y="326990"/>
                    </a:lnTo>
                    <a:lnTo>
                      <a:pt x="246192" y="249977"/>
                    </a:lnTo>
                    <a:lnTo>
                      <a:pt x="237355" y="239877"/>
                    </a:lnTo>
                    <a:lnTo>
                      <a:pt x="225992" y="233564"/>
                    </a:lnTo>
                    <a:lnTo>
                      <a:pt x="214629" y="231039"/>
                    </a:lnTo>
                    <a:lnTo>
                      <a:pt x="204529" y="229776"/>
                    </a:lnTo>
                    <a:lnTo>
                      <a:pt x="191904" y="231039"/>
                    </a:lnTo>
                    <a:lnTo>
                      <a:pt x="180541" y="233564"/>
                    </a:lnTo>
                    <a:lnTo>
                      <a:pt x="171703" y="239877"/>
                    </a:lnTo>
                    <a:lnTo>
                      <a:pt x="160341" y="249977"/>
                    </a:lnTo>
                    <a:lnTo>
                      <a:pt x="82064" y="326990"/>
                    </a:lnTo>
                    <a:lnTo>
                      <a:pt x="73226" y="338353"/>
                    </a:lnTo>
                    <a:lnTo>
                      <a:pt x="68176" y="350978"/>
                    </a:lnTo>
                    <a:lnTo>
                      <a:pt x="66913" y="362340"/>
                    </a:lnTo>
                    <a:lnTo>
                      <a:pt x="68176" y="372440"/>
                    </a:lnTo>
                    <a:lnTo>
                      <a:pt x="71964" y="378753"/>
                    </a:lnTo>
                    <a:lnTo>
                      <a:pt x="74489" y="383803"/>
                    </a:lnTo>
                    <a:lnTo>
                      <a:pt x="79539" y="386328"/>
                    </a:lnTo>
                    <a:lnTo>
                      <a:pt x="84589" y="391378"/>
                    </a:lnTo>
                    <a:lnTo>
                      <a:pt x="94689" y="396428"/>
                    </a:lnTo>
                    <a:lnTo>
                      <a:pt x="107315" y="397690"/>
                    </a:lnTo>
                    <a:lnTo>
                      <a:pt x="143928" y="397690"/>
                    </a:lnTo>
                    <a:lnTo>
                      <a:pt x="143928" y="422941"/>
                    </a:lnTo>
                    <a:lnTo>
                      <a:pt x="127515" y="421678"/>
                    </a:lnTo>
                    <a:lnTo>
                      <a:pt x="113627" y="417891"/>
                    </a:lnTo>
                    <a:lnTo>
                      <a:pt x="99740" y="412841"/>
                    </a:lnTo>
                    <a:lnTo>
                      <a:pt x="87114" y="409053"/>
                    </a:lnTo>
                    <a:lnTo>
                      <a:pt x="74489" y="402740"/>
                    </a:lnTo>
                    <a:lnTo>
                      <a:pt x="61863" y="395165"/>
                    </a:lnTo>
                    <a:lnTo>
                      <a:pt x="51763" y="386328"/>
                    </a:lnTo>
                    <a:lnTo>
                      <a:pt x="41663" y="378753"/>
                    </a:lnTo>
                    <a:lnTo>
                      <a:pt x="32825" y="368653"/>
                    </a:lnTo>
                    <a:lnTo>
                      <a:pt x="25250" y="358553"/>
                    </a:lnTo>
                    <a:lnTo>
                      <a:pt x="16413" y="347190"/>
                    </a:lnTo>
                    <a:lnTo>
                      <a:pt x="10100" y="337090"/>
                    </a:lnTo>
                    <a:lnTo>
                      <a:pt x="6312" y="324465"/>
                    </a:lnTo>
                    <a:lnTo>
                      <a:pt x="2525" y="313102"/>
                    </a:lnTo>
                    <a:lnTo>
                      <a:pt x="1262" y="299215"/>
                    </a:lnTo>
                    <a:lnTo>
                      <a:pt x="0" y="286590"/>
                    </a:lnTo>
                    <a:lnTo>
                      <a:pt x="1262" y="276490"/>
                    </a:lnTo>
                    <a:lnTo>
                      <a:pt x="2525" y="263865"/>
                    </a:lnTo>
                    <a:lnTo>
                      <a:pt x="6312" y="252502"/>
                    </a:lnTo>
                    <a:lnTo>
                      <a:pt x="8837" y="241139"/>
                    </a:lnTo>
                    <a:lnTo>
                      <a:pt x="15150" y="231039"/>
                    </a:lnTo>
                    <a:lnTo>
                      <a:pt x="20200" y="220939"/>
                    </a:lnTo>
                    <a:lnTo>
                      <a:pt x="27775" y="210839"/>
                    </a:lnTo>
                    <a:lnTo>
                      <a:pt x="35350" y="203264"/>
                    </a:lnTo>
                    <a:lnTo>
                      <a:pt x="45451" y="193164"/>
                    </a:lnTo>
                    <a:lnTo>
                      <a:pt x="54288" y="185589"/>
                    </a:lnTo>
                    <a:lnTo>
                      <a:pt x="63126" y="178014"/>
                    </a:lnTo>
                    <a:lnTo>
                      <a:pt x="74489" y="171701"/>
                    </a:lnTo>
                    <a:lnTo>
                      <a:pt x="87114" y="166651"/>
                    </a:lnTo>
                    <a:lnTo>
                      <a:pt x="99740" y="160339"/>
                    </a:lnTo>
                    <a:lnTo>
                      <a:pt x="112365" y="157813"/>
                    </a:lnTo>
                    <a:lnTo>
                      <a:pt x="124990" y="154026"/>
                    </a:lnTo>
                    <a:lnTo>
                      <a:pt x="124990" y="148976"/>
                    </a:lnTo>
                    <a:lnTo>
                      <a:pt x="126253" y="135088"/>
                    </a:lnTo>
                    <a:lnTo>
                      <a:pt x="127515" y="119938"/>
                    </a:lnTo>
                    <a:lnTo>
                      <a:pt x="132565" y="106051"/>
                    </a:lnTo>
                    <a:lnTo>
                      <a:pt x="138878" y="92163"/>
                    </a:lnTo>
                    <a:lnTo>
                      <a:pt x="146453" y="79538"/>
                    </a:lnTo>
                    <a:lnTo>
                      <a:pt x="155291" y="66913"/>
                    </a:lnTo>
                    <a:lnTo>
                      <a:pt x="165391" y="54288"/>
                    </a:lnTo>
                    <a:lnTo>
                      <a:pt x="178016" y="45450"/>
                    </a:lnTo>
                    <a:lnTo>
                      <a:pt x="190641" y="34088"/>
                    </a:lnTo>
                    <a:lnTo>
                      <a:pt x="203266" y="26513"/>
                    </a:lnTo>
                    <a:lnTo>
                      <a:pt x="218417" y="18938"/>
                    </a:lnTo>
                    <a:lnTo>
                      <a:pt x="233567" y="12625"/>
                    </a:lnTo>
                    <a:lnTo>
                      <a:pt x="249980" y="7575"/>
                    </a:lnTo>
                    <a:lnTo>
                      <a:pt x="266393" y="2525"/>
                    </a:lnTo>
                    <a:lnTo>
                      <a:pt x="285330" y="1262"/>
                    </a:lnTo>
                    <a:close/>
                  </a:path>
                </a:pathLst>
              </a:custGeom>
              <a:solidFill>
                <a:schemeClr val="accent1"/>
              </a:solidFill>
              <a:ln w="9525">
                <a:noFill/>
                <a:round/>
              </a:ln>
            </p:spPr>
            <p:txBody>
              <a:bodyPr wrap="square" lIns="91440" tIns="45720" rIns="91440" bIns="45720" anchor="ctr">
                <a:normAutofit/>
              </a:bodyPr>
              <a:lstStyle/>
              <a:p>
                <a:endParaRPr>
                  <a:solidFill>
                    <a:schemeClr val="tx1">
                      <a:lumMod val="75000"/>
                      <a:lumOff val="25000"/>
                    </a:schemeClr>
                  </a:solidFill>
                </a:endParaRPr>
              </a:p>
            </p:txBody>
          </p:sp>
        </p:grpSp>
        <p:cxnSp>
          <p:nvCxnSpPr>
            <p:cNvPr id="25" name="直接连接符 55">
              <a:extLst>
                <a:ext uri="{FF2B5EF4-FFF2-40B4-BE49-F238E27FC236}">
                  <a16:creationId xmlns:a16="http://schemas.microsoft.com/office/drawing/2014/main" id="{CB4E486A-90CF-4F8F-AAE7-6A016D791B6D}"/>
                </a:ext>
              </a:extLst>
            </p:cNvPr>
            <p:cNvCxnSpPr>
              <a:stCxn id="33" idx="1"/>
            </p:cNvCxnSpPr>
            <p:nvPr/>
          </p:nvCxnSpPr>
          <p:spPr>
            <a:xfrm flipV="1">
              <a:off x="4988842" y="2017144"/>
              <a:ext cx="2440658" cy="63952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56">
              <a:extLst>
                <a:ext uri="{FF2B5EF4-FFF2-40B4-BE49-F238E27FC236}">
                  <a16:creationId xmlns:a16="http://schemas.microsoft.com/office/drawing/2014/main" id="{E9B93ECA-FBCD-4DE2-BAE9-00CDA2EE9D00}"/>
                </a:ext>
              </a:extLst>
            </p:cNvPr>
            <p:cNvCxnSpPr>
              <a:stCxn id="33" idx="23"/>
            </p:cNvCxnSpPr>
            <p:nvPr/>
          </p:nvCxnSpPr>
          <p:spPr>
            <a:xfrm>
              <a:off x="4867556" y="3515245"/>
              <a:ext cx="3371569" cy="85673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7" name="išľiďê">
              <a:extLst>
                <a:ext uri="{FF2B5EF4-FFF2-40B4-BE49-F238E27FC236}">
                  <a16:creationId xmlns:a16="http://schemas.microsoft.com/office/drawing/2014/main" id="{7CB8DD09-FF96-45BB-BED0-788150ECD2C2}"/>
                </a:ext>
              </a:extLst>
            </p:cNvPr>
            <p:cNvGrpSpPr/>
            <p:nvPr/>
          </p:nvGrpSpPr>
          <p:grpSpPr>
            <a:xfrm>
              <a:off x="7404377" y="1494085"/>
              <a:ext cx="891898" cy="891898"/>
              <a:chOff x="7582102" y="2177483"/>
              <a:chExt cx="536448" cy="536448"/>
            </a:xfrm>
          </p:grpSpPr>
          <p:sp>
            <p:nvSpPr>
              <p:cNvPr id="31" name="ï$1iḍe">
                <a:extLst>
                  <a:ext uri="{FF2B5EF4-FFF2-40B4-BE49-F238E27FC236}">
                    <a16:creationId xmlns:a16="http://schemas.microsoft.com/office/drawing/2014/main" id="{E05A89A5-C275-4DA7-84E7-1DBF6CE2642A}"/>
                  </a:ext>
                </a:extLst>
              </p:cNvPr>
              <p:cNvSpPr/>
              <p:nvPr/>
            </p:nvSpPr>
            <p:spPr>
              <a:xfrm>
                <a:off x="7582102" y="2177483"/>
                <a:ext cx="536448" cy="536448"/>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endParaRPr lang="zh-CN" altLang="en-US" i="1">
                  <a:solidFill>
                    <a:schemeClr val="tx1">
                      <a:lumMod val="75000"/>
                      <a:lumOff val="25000"/>
                    </a:schemeClr>
                  </a:solidFill>
                </a:endParaRPr>
              </a:p>
            </p:txBody>
          </p:sp>
          <p:sp>
            <p:nvSpPr>
              <p:cNvPr id="32" name="ïṥlíde">
                <a:extLst>
                  <a:ext uri="{FF2B5EF4-FFF2-40B4-BE49-F238E27FC236}">
                    <a16:creationId xmlns:a16="http://schemas.microsoft.com/office/drawing/2014/main" id="{9C8DC1B4-149A-4F97-873A-96938B5F053F}"/>
                  </a:ext>
                </a:extLst>
              </p:cNvPr>
              <p:cNvSpPr/>
              <p:nvPr/>
            </p:nvSpPr>
            <p:spPr bwMode="auto">
              <a:xfrm>
                <a:off x="7703777" y="2298782"/>
                <a:ext cx="293098" cy="293849"/>
              </a:xfrm>
              <a:custGeom>
                <a:avLst/>
                <a:gdLst>
                  <a:gd name="connsiteX0" fmla="*/ 283655 w 606580"/>
                  <a:gd name="connsiteY0" fmla="*/ 180789 h 608133"/>
                  <a:gd name="connsiteX1" fmla="*/ 463969 w 606580"/>
                  <a:gd name="connsiteY1" fmla="*/ 329895 h 608133"/>
                  <a:gd name="connsiteX2" fmla="*/ 467288 w 606580"/>
                  <a:gd name="connsiteY2" fmla="*/ 329803 h 608133"/>
                  <a:gd name="connsiteX3" fmla="*/ 606580 w 606580"/>
                  <a:gd name="connsiteY3" fmla="*/ 468968 h 608133"/>
                  <a:gd name="connsiteX4" fmla="*/ 467288 w 606580"/>
                  <a:gd name="connsiteY4" fmla="*/ 608133 h 608133"/>
                  <a:gd name="connsiteX5" fmla="*/ 92278 w 606580"/>
                  <a:gd name="connsiteY5" fmla="*/ 608133 h 608133"/>
                  <a:gd name="connsiteX6" fmla="*/ 0 w 606580"/>
                  <a:gd name="connsiteY6" fmla="*/ 508177 h 608133"/>
                  <a:gd name="connsiteX7" fmla="*/ 100113 w 606580"/>
                  <a:gd name="connsiteY7" fmla="*/ 408221 h 608133"/>
                  <a:gd name="connsiteX8" fmla="*/ 105829 w 606580"/>
                  <a:gd name="connsiteY8" fmla="*/ 408774 h 608133"/>
                  <a:gd name="connsiteX9" fmla="*/ 100113 w 606580"/>
                  <a:gd name="connsiteY9" fmla="*/ 364042 h 608133"/>
                  <a:gd name="connsiteX10" fmla="*/ 283655 w 606580"/>
                  <a:gd name="connsiteY10" fmla="*/ 180789 h 608133"/>
                  <a:gd name="connsiteX11" fmla="*/ 399230 w 606580"/>
                  <a:gd name="connsiteY11" fmla="*/ 97945 h 608133"/>
                  <a:gd name="connsiteX12" fmla="*/ 506377 w 606580"/>
                  <a:gd name="connsiteY12" fmla="*/ 204910 h 608133"/>
                  <a:gd name="connsiteX13" fmla="*/ 476133 w 606580"/>
                  <a:gd name="connsiteY13" fmla="*/ 235195 h 608133"/>
                  <a:gd name="connsiteX14" fmla="*/ 445888 w 606580"/>
                  <a:gd name="connsiteY14" fmla="*/ 204910 h 608133"/>
                  <a:gd name="connsiteX15" fmla="*/ 399230 w 606580"/>
                  <a:gd name="connsiteY15" fmla="*/ 158424 h 608133"/>
                  <a:gd name="connsiteX16" fmla="*/ 368986 w 606580"/>
                  <a:gd name="connsiteY16" fmla="*/ 128230 h 608133"/>
                  <a:gd name="connsiteX17" fmla="*/ 399230 w 606580"/>
                  <a:gd name="connsiteY17" fmla="*/ 97945 h 608133"/>
                  <a:gd name="connsiteX18" fmla="*/ 403459 w 606580"/>
                  <a:gd name="connsiteY18" fmla="*/ 0 h 608133"/>
                  <a:gd name="connsiteX19" fmla="*/ 403552 w 606580"/>
                  <a:gd name="connsiteY19" fmla="*/ 0 h 608133"/>
                  <a:gd name="connsiteX20" fmla="*/ 604533 w 606580"/>
                  <a:gd name="connsiteY20" fmla="*/ 200633 h 608133"/>
                  <a:gd name="connsiteX21" fmla="*/ 574294 w 606580"/>
                  <a:gd name="connsiteY21" fmla="*/ 230820 h 608133"/>
                  <a:gd name="connsiteX22" fmla="*/ 574201 w 606580"/>
                  <a:gd name="connsiteY22" fmla="*/ 230820 h 608133"/>
                  <a:gd name="connsiteX23" fmla="*/ 543962 w 606580"/>
                  <a:gd name="connsiteY23" fmla="*/ 200633 h 608133"/>
                  <a:gd name="connsiteX24" fmla="*/ 403552 w 606580"/>
                  <a:gd name="connsiteY24" fmla="*/ 60466 h 608133"/>
                  <a:gd name="connsiteX25" fmla="*/ 403459 w 606580"/>
                  <a:gd name="connsiteY25" fmla="*/ 60466 h 608133"/>
                  <a:gd name="connsiteX26" fmla="*/ 373220 w 606580"/>
                  <a:gd name="connsiteY26" fmla="*/ 30187 h 608133"/>
                  <a:gd name="connsiteX27" fmla="*/ 403459 w 606580"/>
                  <a:gd name="connsiteY27" fmla="*/ 0 h 60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6580" h="608133">
                    <a:moveTo>
                      <a:pt x="283655" y="180789"/>
                    </a:moveTo>
                    <a:cubicBezTo>
                      <a:pt x="373351" y="180789"/>
                      <a:pt x="447929" y="245034"/>
                      <a:pt x="463969" y="329895"/>
                    </a:cubicBezTo>
                    <a:cubicBezTo>
                      <a:pt x="465075" y="329895"/>
                      <a:pt x="466089" y="329803"/>
                      <a:pt x="467288" y="329803"/>
                    </a:cubicBezTo>
                    <a:cubicBezTo>
                      <a:pt x="544263" y="329803"/>
                      <a:pt x="606580" y="392022"/>
                      <a:pt x="606580" y="468968"/>
                    </a:cubicBezTo>
                    <a:cubicBezTo>
                      <a:pt x="606580" y="545730"/>
                      <a:pt x="544263" y="608133"/>
                      <a:pt x="467288" y="608133"/>
                    </a:cubicBezTo>
                    <a:lnTo>
                      <a:pt x="92278" y="608133"/>
                    </a:lnTo>
                    <a:cubicBezTo>
                      <a:pt x="40101" y="604636"/>
                      <a:pt x="0" y="561101"/>
                      <a:pt x="0" y="508177"/>
                    </a:cubicBezTo>
                    <a:cubicBezTo>
                      <a:pt x="0" y="452953"/>
                      <a:pt x="44802" y="408221"/>
                      <a:pt x="100113" y="408221"/>
                    </a:cubicBezTo>
                    <a:cubicBezTo>
                      <a:pt x="102049" y="408221"/>
                      <a:pt x="103893" y="408589"/>
                      <a:pt x="105829" y="408774"/>
                    </a:cubicBezTo>
                    <a:cubicBezTo>
                      <a:pt x="102234" y="394415"/>
                      <a:pt x="100113" y="379505"/>
                      <a:pt x="100113" y="364042"/>
                    </a:cubicBezTo>
                    <a:cubicBezTo>
                      <a:pt x="100113" y="262797"/>
                      <a:pt x="182251" y="180789"/>
                      <a:pt x="283655" y="180789"/>
                    </a:cubicBezTo>
                    <a:close/>
                    <a:moveTo>
                      <a:pt x="399230" y="97945"/>
                    </a:moveTo>
                    <a:cubicBezTo>
                      <a:pt x="458336" y="97945"/>
                      <a:pt x="506377" y="145997"/>
                      <a:pt x="506377" y="204910"/>
                    </a:cubicBezTo>
                    <a:cubicBezTo>
                      <a:pt x="506377" y="221664"/>
                      <a:pt x="492822" y="235195"/>
                      <a:pt x="476133" y="235195"/>
                    </a:cubicBezTo>
                    <a:cubicBezTo>
                      <a:pt x="459443" y="235195"/>
                      <a:pt x="445888" y="221664"/>
                      <a:pt x="445888" y="204910"/>
                    </a:cubicBezTo>
                    <a:cubicBezTo>
                      <a:pt x="445888" y="179227"/>
                      <a:pt x="424957" y="158424"/>
                      <a:pt x="399230" y="158424"/>
                    </a:cubicBezTo>
                    <a:cubicBezTo>
                      <a:pt x="382541" y="158424"/>
                      <a:pt x="368986" y="144892"/>
                      <a:pt x="368986" y="128230"/>
                    </a:cubicBezTo>
                    <a:cubicBezTo>
                      <a:pt x="368986" y="111477"/>
                      <a:pt x="382541" y="97945"/>
                      <a:pt x="399230" y="97945"/>
                    </a:cubicBezTo>
                    <a:close/>
                    <a:moveTo>
                      <a:pt x="403459" y="0"/>
                    </a:moveTo>
                    <a:lnTo>
                      <a:pt x="403552" y="0"/>
                    </a:lnTo>
                    <a:cubicBezTo>
                      <a:pt x="514276" y="0"/>
                      <a:pt x="604441" y="90009"/>
                      <a:pt x="604533" y="200633"/>
                    </a:cubicBezTo>
                    <a:cubicBezTo>
                      <a:pt x="604533" y="217291"/>
                      <a:pt x="590981" y="230820"/>
                      <a:pt x="574294" y="230820"/>
                    </a:cubicBezTo>
                    <a:lnTo>
                      <a:pt x="574201" y="230820"/>
                    </a:lnTo>
                    <a:cubicBezTo>
                      <a:pt x="557514" y="230820"/>
                      <a:pt x="543962" y="217291"/>
                      <a:pt x="543962" y="200633"/>
                    </a:cubicBezTo>
                    <a:cubicBezTo>
                      <a:pt x="543962" y="123325"/>
                      <a:pt x="480902" y="60466"/>
                      <a:pt x="403552" y="60466"/>
                    </a:cubicBezTo>
                    <a:lnTo>
                      <a:pt x="403459" y="60466"/>
                    </a:lnTo>
                    <a:cubicBezTo>
                      <a:pt x="386772" y="60466"/>
                      <a:pt x="373220" y="46937"/>
                      <a:pt x="373220" y="30187"/>
                    </a:cubicBezTo>
                    <a:cubicBezTo>
                      <a:pt x="373220" y="13529"/>
                      <a:pt x="386772" y="0"/>
                      <a:pt x="403459" y="0"/>
                    </a:cubicBezTo>
                    <a:close/>
                  </a:path>
                </a:pathLst>
              </a:custGeom>
              <a:solidFill>
                <a:schemeClr val="accent1"/>
              </a:solidFill>
              <a:ln>
                <a:noFill/>
              </a:ln>
            </p:spPr>
            <p:txBody>
              <a:bodyPr wrap="square" lIns="91440" tIns="45720" rIns="91440" bIns="45720">
                <a:normAutofit/>
              </a:bodyPr>
              <a:lstStyle/>
              <a:p>
                <a:endParaRPr lang="zh-CN" altLang="en-US">
                  <a:solidFill>
                    <a:schemeClr val="tx1">
                      <a:lumMod val="75000"/>
                      <a:lumOff val="25000"/>
                    </a:schemeClr>
                  </a:solidFill>
                </a:endParaRPr>
              </a:p>
            </p:txBody>
          </p:sp>
        </p:grpSp>
        <p:grpSp>
          <p:nvGrpSpPr>
            <p:cNvPr id="28" name="íšļídè">
              <a:extLst>
                <a:ext uri="{FF2B5EF4-FFF2-40B4-BE49-F238E27FC236}">
                  <a16:creationId xmlns:a16="http://schemas.microsoft.com/office/drawing/2014/main" id="{F81E8D1D-7127-41FC-8EE5-E07522BDA6A8}"/>
                </a:ext>
              </a:extLst>
            </p:cNvPr>
            <p:cNvGrpSpPr/>
            <p:nvPr/>
          </p:nvGrpSpPr>
          <p:grpSpPr>
            <a:xfrm>
              <a:off x="7850326" y="3926026"/>
              <a:ext cx="891898" cy="891898"/>
              <a:chOff x="7582102" y="2177483"/>
              <a:chExt cx="536448" cy="536448"/>
            </a:xfrm>
          </p:grpSpPr>
          <p:sp>
            <p:nvSpPr>
              <p:cNvPr id="29" name="ïṧḻiďé">
                <a:extLst>
                  <a:ext uri="{FF2B5EF4-FFF2-40B4-BE49-F238E27FC236}">
                    <a16:creationId xmlns:a16="http://schemas.microsoft.com/office/drawing/2014/main" id="{F30569DB-30B9-45FB-A9CD-D3C8571CB2DA}"/>
                  </a:ext>
                </a:extLst>
              </p:cNvPr>
              <p:cNvSpPr/>
              <p:nvPr/>
            </p:nvSpPr>
            <p:spPr>
              <a:xfrm>
                <a:off x="7582102" y="2177483"/>
                <a:ext cx="536448" cy="536448"/>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i="1">
                  <a:solidFill>
                    <a:schemeClr val="tx1">
                      <a:lumMod val="75000"/>
                      <a:lumOff val="25000"/>
                    </a:schemeClr>
                  </a:solidFill>
                </a:endParaRPr>
              </a:p>
            </p:txBody>
          </p:sp>
          <p:sp>
            <p:nvSpPr>
              <p:cNvPr id="30" name="isḷïḓê">
                <a:extLst>
                  <a:ext uri="{FF2B5EF4-FFF2-40B4-BE49-F238E27FC236}">
                    <a16:creationId xmlns:a16="http://schemas.microsoft.com/office/drawing/2014/main" id="{3F923AE8-1CDA-456C-A815-D30B7B230D8B}"/>
                  </a:ext>
                </a:extLst>
              </p:cNvPr>
              <p:cNvSpPr/>
              <p:nvPr/>
            </p:nvSpPr>
            <p:spPr bwMode="auto">
              <a:xfrm>
                <a:off x="7703401" y="2328522"/>
                <a:ext cx="293849" cy="234368"/>
              </a:xfrm>
              <a:custGeom>
                <a:avLst/>
                <a:gdLst>
                  <a:gd name="connsiteX0" fmla="*/ 457745 w 608415"/>
                  <a:gd name="connsiteY0" fmla="*/ 362801 h 485261"/>
                  <a:gd name="connsiteX1" fmla="*/ 434896 w 608415"/>
                  <a:gd name="connsiteY1" fmla="*/ 385613 h 485261"/>
                  <a:gd name="connsiteX2" fmla="*/ 457745 w 608415"/>
                  <a:gd name="connsiteY2" fmla="*/ 408330 h 485261"/>
                  <a:gd name="connsiteX3" fmla="*/ 480594 w 608415"/>
                  <a:gd name="connsiteY3" fmla="*/ 385613 h 485261"/>
                  <a:gd name="connsiteX4" fmla="*/ 457745 w 608415"/>
                  <a:gd name="connsiteY4" fmla="*/ 362801 h 485261"/>
                  <a:gd name="connsiteX5" fmla="*/ 504782 w 608415"/>
                  <a:gd name="connsiteY5" fmla="*/ 315841 h 485261"/>
                  <a:gd name="connsiteX6" fmla="*/ 481933 w 608415"/>
                  <a:gd name="connsiteY6" fmla="*/ 338653 h 485261"/>
                  <a:gd name="connsiteX7" fmla="*/ 504782 w 608415"/>
                  <a:gd name="connsiteY7" fmla="*/ 361369 h 485261"/>
                  <a:gd name="connsiteX8" fmla="*/ 527631 w 608415"/>
                  <a:gd name="connsiteY8" fmla="*/ 338653 h 485261"/>
                  <a:gd name="connsiteX9" fmla="*/ 504782 w 608415"/>
                  <a:gd name="connsiteY9" fmla="*/ 315841 h 485261"/>
                  <a:gd name="connsiteX10" fmla="*/ 410709 w 608415"/>
                  <a:gd name="connsiteY10" fmla="*/ 315841 h 485261"/>
                  <a:gd name="connsiteX11" fmla="*/ 387955 w 608415"/>
                  <a:gd name="connsiteY11" fmla="*/ 338653 h 485261"/>
                  <a:gd name="connsiteX12" fmla="*/ 410709 w 608415"/>
                  <a:gd name="connsiteY12" fmla="*/ 361369 h 485261"/>
                  <a:gd name="connsiteX13" fmla="*/ 433558 w 608415"/>
                  <a:gd name="connsiteY13" fmla="*/ 338653 h 485261"/>
                  <a:gd name="connsiteX14" fmla="*/ 410709 w 608415"/>
                  <a:gd name="connsiteY14" fmla="*/ 315841 h 485261"/>
                  <a:gd name="connsiteX15" fmla="*/ 457745 w 608415"/>
                  <a:gd name="connsiteY15" fmla="*/ 268880 h 485261"/>
                  <a:gd name="connsiteX16" fmla="*/ 434896 w 608415"/>
                  <a:gd name="connsiteY16" fmla="*/ 291692 h 485261"/>
                  <a:gd name="connsiteX17" fmla="*/ 457745 w 608415"/>
                  <a:gd name="connsiteY17" fmla="*/ 314409 h 485261"/>
                  <a:gd name="connsiteX18" fmla="*/ 480594 w 608415"/>
                  <a:gd name="connsiteY18" fmla="*/ 291692 h 485261"/>
                  <a:gd name="connsiteX19" fmla="*/ 457745 w 608415"/>
                  <a:gd name="connsiteY19" fmla="*/ 268880 h 485261"/>
                  <a:gd name="connsiteX20" fmla="*/ 131932 w 608415"/>
                  <a:gd name="connsiteY20" fmla="*/ 267926 h 485261"/>
                  <a:gd name="connsiteX21" fmla="*/ 121511 w 608415"/>
                  <a:gd name="connsiteY21" fmla="*/ 278330 h 485261"/>
                  <a:gd name="connsiteX22" fmla="*/ 121511 w 608415"/>
                  <a:gd name="connsiteY22" fmla="*/ 313264 h 485261"/>
                  <a:gd name="connsiteX23" fmla="*/ 86425 w 608415"/>
                  <a:gd name="connsiteY23" fmla="*/ 313264 h 485261"/>
                  <a:gd name="connsiteX24" fmla="*/ 76004 w 608415"/>
                  <a:gd name="connsiteY24" fmla="*/ 323763 h 485261"/>
                  <a:gd name="connsiteX25" fmla="*/ 76004 w 608415"/>
                  <a:gd name="connsiteY25" fmla="*/ 353543 h 485261"/>
                  <a:gd name="connsiteX26" fmla="*/ 86425 w 608415"/>
                  <a:gd name="connsiteY26" fmla="*/ 363946 h 485261"/>
                  <a:gd name="connsiteX27" fmla="*/ 121511 w 608415"/>
                  <a:gd name="connsiteY27" fmla="*/ 363946 h 485261"/>
                  <a:gd name="connsiteX28" fmla="*/ 121511 w 608415"/>
                  <a:gd name="connsiteY28" fmla="*/ 398976 h 485261"/>
                  <a:gd name="connsiteX29" fmla="*/ 131932 w 608415"/>
                  <a:gd name="connsiteY29" fmla="*/ 409380 h 485261"/>
                  <a:gd name="connsiteX30" fmla="*/ 161855 w 608415"/>
                  <a:gd name="connsiteY30" fmla="*/ 409380 h 485261"/>
                  <a:gd name="connsiteX31" fmla="*/ 172276 w 608415"/>
                  <a:gd name="connsiteY31" fmla="*/ 398976 h 485261"/>
                  <a:gd name="connsiteX32" fmla="*/ 172276 w 608415"/>
                  <a:gd name="connsiteY32" fmla="*/ 363946 h 485261"/>
                  <a:gd name="connsiteX33" fmla="*/ 207266 w 608415"/>
                  <a:gd name="connsiteY33" fmla="*/ 363946 h 485261"/>
                  <a:gd name="connsiteX34" fmla="*/ 217687 w 608415"/>
                  <a:gd name="connsiteY34" fmla="*/ 353543 h 485261"/>
                  <a:gd name="connsiteX35" fmla="*/ 217687 w 608415"/>
                  <a:gd name="connsiteY35" fmla="*/ 323763 h 485261"/>
                  <a:gd name="connsiteX36" fmla="*/ 207266 w 608415"/>
                  <a:gd name="connsiteY36" fmla="*/ 313264 h 485261"/>
                  <a:gd name="connsiteX37" fmla="*/ 172276 w 608415"/>
                  <a:gd name="connsiteY37" fmla="*/ 313264 h 485261"/>
                  <a:gd name="connsiteX38" fmla="*/ 172276 w 608415"/>
                  <a:gd name="connsiteY38" fmla="*/ 278330 h 485261"/>
                  <a:gd name="connsiteX39" fmla="*/ 161855 w 608415"/>
                  <a:gd name="connsiteY39" fmla="*/ 267926 h 485261"/>
                  <a:gd name="connsiteX40" fmla="*/ 286043 w 608415"/>
                  <a:gd name="connsiteY40" fmla="*/ 155297 h 485261"/>
                  <a:gd name="connsiteX41" fmla="*/ 322276 w 608415"/>
                  <a:gd name="connsiteY41" fmla="*/ 155297 h 485261"/>
                  <a:gd name="connsiteX42" fmla="*/ 332697 w 608415"/>
                  <a:gd name="connsiteY42" fmla="*/ 165701 h 485261"/>
                  <a:gd name="connsiteX43" fmla="*/ 332697 w 608415"/>
                  <a:gd name="connsiteY43" fmla="*/ 191949 h 485261"/>
                  <a:gd name="connsiteX44" fmla="*/ 461474 w 608415"/>
                  <a:gd name="connsiteY44" fmla="*/ 191949 h 485261"/>
                  <a:gd name="connsiteX45" fmla="*/ 608415 w 608415"/>
                  <a:gd name="connsiteY45" fmla="*/ 338653 h 485261"/>
                  <a:gd name="connsiteX46" fmla="*/ 461474 w 608415"/>
                  <a:gd name="connsiteY46" fmla="*/ 485261 h 485261"/>
                  <a:gd name="connsiteX47" fmla="*/ 331359 w 608415"/>
                  <a:gd name="connsiteY47" fmla="*/ 406421 h 485261"/>
                  <a:gd name="connsiteX48" fmla="*/ 277056 w 608415"/>
                  <a:gd name="connsiteY48" fmla="*/ 406421 h 485261"/>
                  <a:gd name="connsiteX49" fmla="*/ 146846 w 608415"/>
                  <a:gd name="connsiteY49" fmla="*/ 485261 h 485261"/>
                  <a:gd name="connsiteX50" fmla="*/ 0 w 608415"/>
                  <a:gd name="connsiteY50" fmla="*/ 338653 h 485261"/>
                  <a:gd name="connsiteX51" fmla="*/ 146846 w 608415"/>
                  <a:gd name="connsiteY51" fmla="*/ 191949 h 485261"/>
                  <a:gd name="connsiteX52" fmla="*/ 275622 w 608415"/>
                  <a:gd name="connsiteY52" fmla="*/ 191949 h 485261"/>
                  <a:gd name="connsiteX53" fmla="*/ 275622 w 608415"/>
                  <a:gd name="connsiteY53" fmla="*/ 165701 h 485261"/>
                  <a:gd name="connsiteX54" fmla="*/ 286043 w 608415"/>
                  <a:gd name="connsiteY54" fmla="*/ 155297 h 485261"/>
                  <a:gd name="connsiteX55" fmla="*/ 304137 w 608415"/>
                  <a:gd name="connsiteY55" fmla="*/ 59217 h 485261"/>
                  <a:gd name="connsiteX56" fmla="*/ 381900 w 608415"/>
                  <a:gd name="connsiteY56" fmla="*/ 91270 h 485261"/>
                  <a:gd name="connsiteX57" fmla="*/ 381900 w 608415"/>
                  <a:gd name="connsiteY57" fmla="*/ 112830 h 485261"/>
                  <a:gd name="connsiteX58" fmla="*/ 371097 w 608415"/>
                  <a:gd name="connsiteY58" fmla="*/ 117219 h 485261"/>
                  <a:gd name="connsiteX59" fmla="*/ 360389 w 608415"/>
                  <a:gd name="connsiteY59" fmla="*/ 112830 h 485261"/>
                  <a:gd name="connsiteX60" fmla="*/ 247956 w 608415"/>
                  <a:gd name="connsiteY60" fmla="*/ 112830 h 485261"/>
                  <a:gd name="connsiteX61" fmla="*/ 226445 w 608415"/>
                  <a:gd name="connsiteY61" fmla="*/ 112830 h 485261"/>
                  <a:gd name="connsiteX62" fmla="*/ 226445 w 608415"/>
                  <a:gd name="connsiteY62" fmla="*/ 91270 h 485261"/>
                  <a:gd name="connsiteX63" fmla="*/ 304137 w 608415"/>
                  <a:gd name="connsiteY63" fmla="*/ 59217 h 485261"/>
                  <a:gd name="connsiteX64" fmla="*/ 304196 w 608415"/>
                  <a:gd name="connsiteY64" fmla="*/ 0 h 485261"/>
                  <a:gd name="connsiteX65" fmla="*/ 411937 w 608415"/>
                  <a:gd name="connsiteY65" fmla="*/ 44507 h 485261"/>
                  <a:gd name="connsiteX66" fmla="*/ 411937 w 608415"/>
                  <a:gd name="connsiteY66" fmla="*/ 65974 h 485261"/>
                  <a:gd name="connsiteX67" fmla="*/ 390429 w 608415"/>
                  <a:gd name="connsiteY67" fmla="*/ 65974 h 485261"/>
                  <a:gd name="connsiteX68" fmla="*/ 217986 w 608415"/>
                  <a:gd name="connsiteY68" fmla="*/ 65974 h 485261"/>
                  <a:gd name="connsiteX69" fmla="*/ 207184 w 608415"/>
                  <a:gd name="connsiteY69" fmla="*/ 70362 h 485261"/>
                  <a:gd name="connsiteX70" fmla="*/ 196383 w 608415"/>
                  <a:gd name="connsiteY70" fmla="*/ 65974 h 485261"/>
                  <a:gd name="connsiteX71" fmla="*/ 196383 w 608415"/>
                  <a:gd name="connsiteY71" fmla="*/ 44507 h 485261"/>
                  <a:gd name="connsiteX72" fmla="*/ 304196 w 608415"/>
                  <a:gd name="connsiteY72" fmla="*/ 0 h 48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8415" h="485261">
                    <a:moveTo>
                      <a:pt x="457745" y="362801"/>
                    </a:moveTo>
                    <a:cubicBezTo>
                      <a:pt x="445126" y="362801"/>
                      <a:pt x="434896" y="373014"/>
                      <a:pt x="434896" y="385613"/>
                    </a:cubicBezTo>
                    <a:cubicBezTo>
                      <a:pt x="434896" y="398117"/>
                      <a:pt x="445126" y="408330"/>
                      <a:pt x="457745" y="408330"/>
                    </a:cubicBezTo>
                    <a:cubicBezTo>
                      <a:pt x="470365" y="408330"/>
                      <a:pt x="480594" y="398117"/>
                      <a:pt x="480594" y="385613"/>
                    </a:cubicBezTo>
                    <a:cubicBezTo>
                      <a:pt x="480594" y="373014"/>
                      <a:pt x="470365" y="362801"/>
                      <a:pt x="457745" y="362801"/>
                    </a:cubicBezTo>
                    <a:close/>
                    <a:moveTo>
                      <a:pt x="504782" y="315841"/>
                    </a:moveTo>
                    <a:cubicBezTo>
                      <a:pt x="492162" y="315841"/>
                      <a:pt x="481933" y="326054"/>
                      <a:pt x="481933" y="338653"/>
                    </a:cubicBezTo>
                    <a:cubicBezTo>
                      <a:pt x="481933" y="351156"/>
                      <a:pt x="492162" y="361369"/>
                      <a:pt x="504782" y="361369"/>
                    </a:cubicBezTo>
                    <a:cubicBezTo>
                      <a:pt x="517401" y="361369"/>
                      <a:pt x="527631" y="351156"/>
                      <a:pt x="527631" y="338653"/>
                    </a:cubicBezTo>
                    <a:cubicBezTo>
                      <a:pt x="527631" y="326054"/>
                      <a:pt x="517401" y="315841"/>
                      <a:pt x="504782" y="315841"/>
                    </a:cubicBezTo>
                    <a:close/>
                    <a:moveTo>
                      <a:pt x="410709" y="315841"/>
                    </a:moveTo>
                    <a:cubicBezTo>
                      <a:pt x="398089" y="315841"/>
                      <a:pt x="387955" y="326054"/>
                      <a:pt x="387955" y="338653"/>
                    </a:cubicBezTo>
                    <a:cubicBezTo>
                      <a:pt x="387955" y="351156"/>
                      <a:pt x="398089" y="361369"/>
                      <a:pt x="410709" y="361369"/>
                    </a:cubicBezTo>
                    <a:cubicBezTo>
                      <a:pt x="423328" y="361369"/>
                      <a:pt x="433558" y="351156"/>
                      <a:pt x="433558" y="338653"/>
                    </a:cubicBezTo>
                    <a:cubicBezTo>
                      <a:pt x="433558" y="326054"/>
                      <a:pt x="423328" y="315841"/>
                      <a:pt x="410709" y="315841"/>
                    </a:cubicBezTo>
                    <a:close/>
                    <a:moveTo>
                      <a:pt x="457745" y="268880"/>
                    </a:moveTo>
                    <a:cubicBezTo>
                      <a:pt x="445126" y="268880"/>
                      <a:pt x="434896" y="279093"/>
                      <a:pt x="434896" y="291692"/>
                    </a:cubicBezTo>
                    <a:cubicBezTo>
                      <a:pt x="434896" y="304291"/>
                      <a:pt x="445126" y="314409"/>
                      <a:pt x="457745" y="314409"/>
                    </a:cubicBezTo>
                    <a:cubicBezTo>
                      <a:pt x="470365" y="314409"/>
                      <a:pt x="480594" y="304291"/>
                      <a:pt x="480594" y="291692"/>
                    </a:cubicBezTo>
                    <a:cubicBezTo>
                      <a:pt x="480594" y="279093"/>
                      <a:pt x="470365" y="268880"/>
                      <a:pt x="457745" y="268880"/>
                    </a:cubicBezTo>
                    <a:close/>
                    <a:moveTo>
                      <a:pt x="131932" y="267926"/>
                    </a:moveTo>
                    <a:cubicBezTo>
                      <a:pt x="126195" y="267926"/>
                      <a:pt x="121511" y="272603"/>
                      <a:pt x="121511" y="278330"/>
                    </a:cubicBezTo>
                    <a:lnTo>
                      <a:pt x="121511" y="313264"/>
                    </a:lnTo>
                    <a:lnTo>
                      <a:pt x="86425" y="313264"/>
                    </a:lnTo>
                    <a:cubicBezTo>
                      <a:pt x="80689" y="313264"/>
                      <a:pt x="76004" y="317941"/>
                      <a:pt x="76004" y="323763"/>
                    </a:cubicBezTo>
                    <a:lnTo>
                      <a:pt x="76004" y="353543"/>
                    </a:lnTo>
                    <a:cubicBezTo>
                      <a:pt x="76004" y="359270"/>
                      <a:pt x="80689" y="363946"/>
                      <a:pt x="86425" y="363946"/>
                    </a:cubicBezTo>
                    <a:lnTo>
                      <a:pt x="121511" y="363946"/>
                    </a:lnTo>
                    <a:lnTo>
                      <a:pt x="121511" y="398976"/>
                    </a:lnTo>
                    <a:cubicBezTo>
                      <a:pt x="121511" y="404703"/>
                      <a:pt x="126195" y="409380"/>
                      <a:pt x="131932" y="409380"/>
                    </a:cubicBezTo>
                    <a:lnTo>
                      <a:pt x="161855" y="409380"/>
                    </a:lnTo>
                    <a:cubicBezTo>
                      <a:pt x="167591" y="409380"/>
                      <a:pt x="172276" y="404703"/>
                      <a:pt x="172276" y="398976"/>
                    </a:cubicBezTo>
                    <a:lnTo>
                      <a:pt x="172276" y="363946"/>
                    </a:lnTo>
                    <a:lnTo>
                      <a:pt x="207266" y="363946"/>
                    </a:lnTo>
                    <a:cubicBezTo>
                      <a:pt x="213003" y="363946"/>
                      <a:pt x="217687" y="359270"/>
                      <a:pt x="217687" y="353543"/>
                    </a:cubicBezTo>
                    <a:lnTo>
                      <a:pt x="217687" y="323763"/>
                    </a:lnTo>
                    <a:cubicBezTo>
                      <a:pt x="217687" y="317941"/>
                      <a:pt x="213003" y="313264"/>
                      <a:pt x="207266" y="313264"/>
                    </a:cubicBezTo>
                    <a:lnTo>
                      <a:pt x="172276" y="313264"/>
                    </a:lnTo>
                    <a:lnTo>
                      <a:pt x="172276" y="278330"/>
                    </a:lnTo>
                    <a:cubicBezTo>
                      <a:pt x="172276" y="272603"/>
                      <a:pt x="167591" y="267926"/>
                      <a:pt x="161855" y="267926"/>
                    </a:cubicBezTo>
                    <a:close/>
                    <a:moveTo>
                      <a:pt x="286043" y="155297"/>
                    </a:moveTo>
                    <a:lnTo>
                      <a:pt x="322276" y="155297"/>
                    </a:lnTo>
                    <a:cubicBezTo>
                      <a:pt x="328108" y="155297"/>
                      <a:pt x="332697" y="159974"/>
                      <a:pt x="332697" y="165701"/>
                    </a:cubicBezTo>
                    <a:lnTo>
                      <a:pt x="332697" y="191949"/>
                    </a:lnTo>
                    <a:lnTo>
                      <a:pt x="461474" y="191949"/>
                    </a:lnTo>
                    <a:cubicBezTo>
                      <a:pt x="542640" y="191949"/>
                      <a:pt x="608415" y="257617"/>
                      <a:pt x="608415" y="338653"/>
                    </a:cubicBezTo>
                    <a:cubicBezTo>
                      <a:pt x="608415" y="419593"/>
                      <a:pt x="542640" y="485261"/>
                      <a:pt x="461474" y="485261"/>
                    </a:cubicBezTo>
                    <a:cubicBezTo>
                      <a:pt x="404877" y="485261"/>
                      <a:pt x="355833" y="453286"/>
                      <a:pt x="331359" y="406421"/>
                    </a:cubicBezTo>
                    <a:lnTo>
                      <a:pt x="277056" y="406421"/>
                    </a:lnTo>
                    <a:cubicBezTo>
                      <a:pt x="252486" y="453286"/>
                      <a:pt x="203442" y="485261"/>
                      <a:pt x="146846" y="485261"/>
                    </a:cubicBezTo>
                    <a:cubicBezTo>
                      <a:pt x="65775" y="485261"/>
                      <a:pt x="0" y="419593"/>
                      <a:pt x="0" y="338653"/>
                    </a:cubicBezTo>
                    <a:cubicBezTo>
                      <a:pt x="0" y="257617"/>
                      <a:pt x="65775" y="191949"/>
                      <a:pt x="146846" y="191949"/>
                    </a:cubicBezTo>
                    <a:lnTo>
                      <a:pt x="275622" y="191949"/>
                    </a:lnTo>
                    <a:lnTo>
                      <a:pt x="275622" y="165701"/>
                    </a:lnTo>
                    <a:cubicBezTo>
                      <a:pt x="275622" y="159974"/>
                      <a:pt x="280307" y="155297"/>
                      <a:pt x="286043" y="155297"/>
                    </a:cubicBezTo>
                    <a:close/>
                    <a:moveTo>
                      <a:pt x="304137" y="59217"/>
                    </a:moveTo>
                    <a:cubicBezTo>
                      <a:pt x="332281" y="59217"/>
                      <a:pt x="360437" y="69901"/>
                      <a:pt x="381900" y="91270"/>
                    </a:cubicBezTo>
                    <a:cubicBezTo>
                      <a:pt x="387828" y="97280"/>
                      <a:pt x="387828" y="106820"/>
                      <a:pt x="381900" y="112830"/>
                    </a:cubicBezTo>
                    <a:cubicBezTo>
                      <a:pt x="378937" y="115788"/>
                      <a:pt x="375017" y="117219"/>
                      <a:pt x="371097" y="117219"/>
                    </a:cubicBezTo>
                    <a:cubicBezTo>
                      <a:pt x="367177" y="117219"/>
                      <a:pt x="363353" y="115788"/>
                      <a:pt x="360389" y="112830"/>
                    </a:cubicBezTo>
                    <a:cubicBezTo>
                      <a:pt x="329413" y="81921"/>
                      <a:pt x="278932" y="81921"/>
                      <a:pt x="247956" y="112830"/>
                    </a:cubicBezTo>
                    <a:cubicBezTo>
                      <a:pt x="242028" y="118745"/>
                      <a:pt x="232372" y="118745"/>
                      <a:pt x="226445" y="112830"/>
                    </a:cubicBezTo>
                    <a:cubicBezTo>
                      <a:pt x="220517" y="106820"/>
                      <a:pt x="220517" y="97280"/>
                      <a:pt x="226445" y="91270"/>
                    </a:cubicBezTo>
                    <a:cubicBezTo>
                      <a:pt x="247861" y="69901"/>
                      <a:pt x="275993" y="59217"/>
                      <a:pt x="304137" y="59217"/>
                    </a:cubicBezTo>
                    <a:close/>
                    <a:moveTo>
                      <a:pt x="304196" y="0"/>
                    </a:moveTo>
                    <a:cubicBezTo>
                      <a:pt x="343232" y="0"/>
                      <a:pt x="382257" y="14836"/>
                      <a:pt x="411937" y="44507"/>
                    </a:cubicBezTo>
                    <a:cubicBezTo>
                      <a:pt x="417959" y="50422"/>
                      <a:pt x="417959" y="60059"/>
                      <a:pt x="411937" y="65974"/>
                    </a:cubicBezTo>
                    <a:cubicBezTo>
                      <a:pt x="406010" y="71889"/>
                      <a:pt x="396451" y="71889"/>
                      <a:pt x="390429" y="65974"/>
                    </a:cubicBezTo>
                    <a:cubicBezTo>
                      <a:pt x="342826" y="18461"/>
                      <a:pt x="265494" y="18556"/>
                      <a:pt x="217986" y="65974"/>
                    </a:cubicBezTo>
                    <a:cubicBezTo>
                      <a:pt x="215022" y="68931"/>
                      <a:pt x="211103" y="70362"/>
                      <a:pt x="207184" y="70362"/>
                    </a:cubicBezTo>
                    <a:cubicBezTo>
                      <a:pt x="203265" y="70362"/>
                      <a:pt x="199441" y="68931"/>
                      <a:pt x="196383" y="65974"/>
                    </a:cubicBezTo>
                    <a:cubicBezTo>
                      <a:pt x="190456" y="60059"/>
                      <a:pt x="190456" y="50422"/>
                      <a:pt x="196383" y="44507"/>
                    </a:cubicBezTo>
                    <a:cubicBezTo>
                      <a:pt x="226111" y="14836"/>
                      <a:pt x="265159" y="0"/>
                      <a:pt x="304196" y="0"/>
                    </a:cubicBezTo>
                    <a:close/>
                  </a:path>
                </a:pathLst>
              </a:custGeom>
              <a:solidFill>
                <a:schemeClr val="accent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chemeClr val="tx1">
                      <a:lumMod val="75000"/>
                      <a:lumOff val="25000"/>
                    </a:schemeClr>
                  </a:solidFill>
                </a:endParaRPr>
              </a:p>
            </p:txBody>
          </p:sp>
        </p:grpSp>
      </p:grpSp>
      <p:grpSp>
        <p:nvGrpSpPr>
          <p:cNvPr id="3" name="组合 20">
            <a:extLst>
              <a:ext uri="{FF2B5EF4-FFF2-40B4-BE49-F238E27FC236}">
                <a16:creationId xmlns:a16="http://schemas.microsoft.com/office/drawing/2014/main" id="{FC32ABD0-C8F6-22FA-B415-567CE7A942BE}"/>
              </a:ext>
            </a:extLst>
          </p:cNvPr>
          <p:cNvGrpSpPr/>
          <p:nvPr/>
        </p:nvGrpSpPr>
        <p:grpSpPr>
          <a:xfrm>
            <a:off x="247751" y="249504"/>
            <a:ext cx="2720313" cy="685800"/>
            <a:chOff x="260630" y="274320"/>
            <a:chExt cx="2720313" cy="685800"/>
          </a:xfrm>
        </p:grpSpPr>
        <p:sp>
          <p:nvSpPr>
            <p:cNvPr id="4" name="TextBox 55">
              <a:extLst>
                <a:ext uri="{FF2B5EF4-FFF2-40B4-BE49-F238E27FC236}">
                  <a16:creationId xmlns:a16="http://schemas.microsoft.com/office/drawing/2014/main" id="{9FA4A8C0-D375-ACAE-7E4A-D0EF4CCE397D}"/>
                </a:ext>
              </a:extLst>
            </p:cNvPr>
            <p:cNvSpPr txBox="1"/>
            <p:nvPr/>
          </p:nvSpPr>
          <p:spPr>
            <a:xfrm>
              <a:off x="823564" y="431975"/>
              <a:ext cx="2157379"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HỆ THỐNG</a:t>
              </a:r>
              <a:endParaRPr lang="vi-VN" altLang="vi-VN" sz="2400" b="1" dirty="0">
                <a:solidFill>
                  <a:schemeClr val="tx1">
                    <a:lumMod val="75000"/>
                    <a:lumOff val="25000"/>
                  </a:schemeClr>
                </a:solidFill>
                <a:latin typeface="Noto Sans"/>
                <a:ea typeface="Noto Sans"/>
                <a:cs typeface="+mn-ea"/>
                <a:sym typeface="+mn-lt"/>
              </a:endParaRPr>
            </a:p>
          </p:txBody>
        </p:sp>
        <p:sp>
          <p:nvSpPr>
            <p:cNvPr id="5" name="椭圆 23">
              <a:extLst>
                <a:ext uri="{FF2B5EF4-FFF2-40B4-BE49-F238E27FC236}">
                  <a16:creationId xmlns:a16="http://schemas.microsoft.com/office/drawing/2014/main" id="{BDE7E7FE-1A77-135D-4CFA-15BD3EB1E49D}"/>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900" dirty="0">
                  <a:solidFill>
                    <a:schemeClr val="bg1"/>
                  </a:solidFill>
                  <a:latin typeface="Noto Sans"/>
                  <a:ea typeface="Noto Sans"/>
                </a:rPr>
                <a:t>03</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extLst>
      <p:ext uri="{BB962C8B-B14F-4D97-AF65-F5344CB8AC3E}">
        <p14:creationId xmlns:p14="http://schemas.microsoft.com/office/powerpoint/2010/main" val="1899882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0">
            <a:extLst>
              <a:ext uri="{FF2B5EF4-FFF2-40B4-BE49-F238E27FC236}">
                <a16:creationId xmlns:a16="http://schemas.microsoft.com/office/drawing/2014/main" id="{F461F1A8-3ED6-E8CB-7843-2F4AFEDA0D57}"/>
              </a:ext>
            </a:extLst>
          </p:cNvPr>
          <p:cNvGrpSpPr/>
          <p:nvPr/>
        </p:nvGrpSpPr>
        <p:grpSpPr>
          <a:xfrm>
            <a:off x="247751" y="249504"/>
            <a:ext cx="2720313" cy="685800"/>
            <a:chOff x="260630" y="274320"/>
            <a:chExt cx="2720313" cy="685800"/>
          </a:xfrm>
        </p:grpSpPr>
        <p:sp>
          <p:nvSpPr>
            <p:cNvPr id="4" name="TextBox 55">
              <a:extLst>
                <a:ext uri="{FF2B5EF4-FFF2-40B4-BE49-F238E27FC236}">
                  <a16:creationId xmlns:a16="http://schemas.microsoft.com/office/drawing/2014/main" id="{647FA0CD-FE4E-F7A6-A4BC-04CAF859EDF4}"/>
                </a:ext>
              </a:extLst>
            </p:cNvPr>
            <p:cNvSpPr txBox="1"/>
            <p:nvPr/>
          </p:nvSpPr>
          <p:spPr>
            <a:xfrm>
              <a:off x="823564" y="431975"/>
              <a:ext cx="2157379"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HỆ THỐNG</a:t>
              </a:r>
              <a:endParaRPr lang="vi-VN" altLang="vi-VN" sz="2400" b="1" dirty="0">
                <a:solidFill>
                  <a:schemeClr val="tx1">
                    <a:lumMod val="75000"/>
                    <a:lumOff val="25000"/>
                  </a:schemeClr>
                </a:solidFill>
                <a:latin typeface="Noto Sans"/>
                <a:ea typeface="Noto Sans"/>
                <a:cs typeface="+mn-ea"/>
                <a:sym typeface="+mn-lt"/>
              </a:endParaRPr>
            </a:p>
          </p:txBody>
        </p:sp>
        <p:sp>
          <p:nvSpPr>
            <p:cNvPr id="5" name="椭圆 23">
              <a:extLst>
                <a:ext uri="{FF2B5EF4-FFF2-40B4-BE49-F238E27FC236}">
                  <a16:creationId xmlns:a16="http://schemas.microsoft.com/office/drawing/2014/main" id="{BED573FE-87D7-5F3E-CC4E-0B63F2C856E0}"/>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900" dirty="0">
                  <a:solidFill>
                    <a:schemeClr val="bg1"/>
                  </a:solidFill>
                  <a:latin typeface="Noto Sans"/>
                  <a:ea typeface="Noto Sans"/>
                </a:rPr>
                <a:t>03</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pic>
        <p:nvPicPr>
          <p:cNvPr id="8" name="Picture 7" descr="A white text with black text&#10;&#10;Description automatically generated">
            <a:extLst>
              <a:ext uri="{FF2B5EF4-FFF2-40B4-BE49-F238E27FC236}">
                <a16:creationId xmlns:a16="http://schemas.microsoft.com/office/drawing/2014/main" id="{FD89751B-3AA3-303B-559D-F2716855C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358" y="2342361"/>
            <a:ext cx="4602144" cy="4189045"/>
          </a:xfrm>
          <a:prstGeom prst="rect">
            <a:avLst/>
          </a:prstGeom>
        </p:spPr>
      </p:pic>
      <p:pic>
        <p:nvPicPr>
          <p:cNvPr id="10" name="Picture 9">
            <a:extLst>
              <a:ext uri="{FF2B5EF4-FFF2-40B4-BE49-F238E27FC236}">
                <a16:creationId xmlns:a16="http://schemas.microsoft.com/office/drawing/2014/main" id="{BA34B7C4-C631-702F-325E-72645E373F7A}"/>
              </a:ext>
            </a:extLst>
          </p:cNvPr>
          <p:cNvPicPr>
            <a:picLocks noChangeAspect="1"/>
          </p:cNvPicPr>
          <p:nvPr/>
        </p:nvPicPr>
        <p:blipFill>
          <a:blip r:embed="rId4"/>
          <a:stretch>
            <a:fillRect/>
          </a:stretch>
        </p:blipFill>
        <p:spPr>
          <a:xfrm>
            <a:off x="247751" y="1158896"/>
            <a:ext cx="7217995" cy="1183465"/>
          </a:xfrm>
          <a:prstGeom prst="rect">
            <a:avLst/>
          </a:prstGeom>
        </p:spPr>
      </p:pic>
      <p:sp>
        <p:nvSpPr>
          <p:cNvPr id="2" name="TextBox 1">
            <a:extLst>
              <a:ext uri="{FF2B5EF4-FFF2-40B4-BE49-F238E27FC236}">
                <a16:creationId xmlns:a16="http://schemas.microsoft.com/office/drawing/2014/main" id="{4710C74A-A557-F72B-A4FB-83E9DC2039F0}"/>
              </a:ext>
            </a:extLst>
          </p:cNvPr>
          <p:cNvSpPr txBox="1"/>
          <p:nvPr/>
        </p:nvSpPr>
        <p:spPr>
          <a:xfrm>
            <a:off x="7546428" y="3429000"/>
            <a:ext cx="4876800" cy="369332"/>
          </a:xfrm>
          <a:prstGeom prst="rect">
            <a:avLst/>
          </a:prstGeom>
          <a:noFill/>
        </p:spPr>
        <p:txBody>
          <a:bodyPr wrap="square" rtlCol="0">
            <a:spAutoFit/>
          </a:bodyPr>
          <a:lstStyle/>
          <a:p>
            <a:r>
              <a:rPr lang="en-US" b="1" dirty="0" err="1"/>
              <a:t>Thực</a:t>
            </a:r>
            <a:r>
              <a:rPr lang="en-US" b="1" dirty="0"/>
              <a:t> </a:t>
            </a:r>
            <a:r>
              <a:rPr lang="en-US" b="1" dirty="0" err="1"/>
              <a:t>Thể</a:t>
            </a:r>
            <a:r>
              <a:rPr lang="en-US" b="1" dirty="0"/>
              <a:t> -&gt; </a:t>
            </a:r>
            <a:r>
              <a:rPr lang="en-US" b="1" dirty="0" err="1"/>
              <a:t>Chủ</a:t>
            </a:r>
            <a:r>
              <a:rPr lang="en-US" b="1" dirty="0"/>
              <a:t> </a:t>
            </a:r>
            <a:r>
              <a:rPr lang="en-US" b="1" dirty="0" err="1"/>
              <a:t>Đề</a:t>
            </a:r>
            <a:r>
              <a:rPr lang="en-US" b="1" dirty="0"/>
              <a:t> -&gt; </a:t>
            </a:r>
            <a:r>
              <a:rPr lang="en-US" b="1" dirty="0" err="1"/>
              <a:t>Từ</a:t>
            </a:r>
            <a:r>
              <a:rPr lang="en-US" b="1" dirty="0"/>
              <a:t> </a:t>
            </a:r>
            <a:r>
              <a:rPr lang="en-US" b="1" dirty="0" err="1"/>
              <a:t>Ngữ</a:t>
            </a:r>
            <a:endParaRPr lang="vi-VN" b="1" dirty="0"/>
          </a:p>
        </p:txBody>
      </p:sp>
    </p:spTree>
    <p:custDataLst>
      <p:tags r:id="rId1"/>
    </p:custDataLst>
    <p:extLst>
      <p:ext uri="{BB962C8B-B14F-4D97-AF65-F5344CB8AC3E}">
        <p14:creationId xmlns:p14="http://schemas.microsoft.com/office/powerpoint/2010/main" val="1494493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100000">
              <a:srgbClr val="093E4C"/>
            </a:gs>
            <a:gs pos="55000">
              <a:srgbClr val="115764"/>
            </a:gs>
          </a:gsLst>
          <a:lin ang="6600000" scaled="0"/>
        </a:gradFill>
        <a:effectLst/>
      </p:bgPr>
    </p:bg>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DAF5A03D-5441-3CF9-22CB-60C5C4C193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21" y="4558453"/>
            <a:ext cx="4434840" cy="2299547"/>
          </a:xfrm>
          <a:prstGeom prst="rect">
            <a:avLst/>
          </a:prstGeom>
        </p:spPr>
      </p:pic>
      <p:pic>
        <p:nvPicPr>
          <p:cNvPr id="29" name="图片 28">
            <a:extLst>
              <a:ext uri="{FF2B5EF4-FFF2-40B4-BE49-F238E27FC236}">
                <a16:creationId xmlns:a16="http://schemas.microsoft.com/office/drawing/2014/main" id="{0D9B11EC-ABB3-093C-B0E2-D6DF672490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160" y="0"/>
            <a:ext cx="5196840" cy="2270760"/>
          </a:xfrm>
          <a:prstGeom prst="rect">
            <a:avLst/>
          </a:prstGeom>
        </p:spPr>
      </p:pic>
      <p:grpSp>
        <p:nvGrpSpPr>
          <p:cNvPr id="30" name="组合 29">
            <a:extLst>
              <a:ext uri="{FF2B5EF4-FFF2-40B4-BE49-F238E27FC236}">
                <a16:creationId xmlns:a16="http://schemas.microsoft.com/office/drawing/2014/main" id="{745F5F14-71E7-9C47-0266-18392B849C7F}"/>
              </a:ext>
            </a:extLst>
          </p:cNvPr>
          <p:cNvGrpSpPr/>
          <p:nvPr/>
        </p:nvGrpSpPr>
        <p:grpSpPr>
          <a:xfrm>
            <a:off x="2086068" y="1968213"/>
            <a:ext cx="8089704" cy="3186284"/>
            <a:chOff x="660399" y="1634244"/>
            <a:chExt cx="8089704" cy="3186284"/>
          </a:xfrm>
        </p:grpSpPr>
        <p:sp>
          <p:nvSpPr>
            <p:cNvPr id="31" name="文本框 30">
              <a:extLst>
                <a:ext uri="{FF2B5EF4-FFF2-40B4-BE49-F238E27FC236}">
                  <a16:creationId xmlns:a16="http://schemas.microsoft.com/office/drawing/2014/main" id="{8A989C1C-72CD-A346-7888-5140F861BA06}"/>
                </a:ext>
              </a:extLst>
            </p:cNvPr>
            <p:cNvSpPr txBox="1"/>
            <p:nvPr/>
          </p:nvSpPr>
          <p:spPr>
            <a:xfrm>
              <a:off x="660399" y="4275883"/>
              <a:ext cx="2295525" cy="304800"/>
            </a:xfrm>
            <a:prstGeom prst="rect">
              <a:avLst/>
            </a:prstGeom>
            <a:noFill/>
          </p:spPr>
          <p:txBody>
            <a:bodyPr wrap="square" rtlCol="0">
              <a:normAutofit/>
            </a:bodyPr>
            <a:lstStyle/>
            <a:p>
              <a:pPr algn="ctr"/>
              <a:r>
                <a:rPr lang="en-US" altLang="zh-CN" sz="1400" b="1" dirty="0">
                  <a:solidFill>
                    <a:schemeClr val="bg1"/>
                  </a:solidFill>
                  <a:latin typeface="Noto Sans"/>
                  <a:ea typeface="思源宋体 CN Heavy" panose="02020900000000000000" pitchFamily="18" charset="-122"/>
                </a:rPr>
                <a:t>GIỚI THIỆU NER</a:t>
              </a:r>
              <a:endParaRPr kumimoji="0" lang="en-US" altLang="zh-CN" sz="2800" b="1"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sp>
          <p:nvSpPr>
            <p:cNvPr id="33" name="文本框 32">
              <a:extLst>
                <a:ext uri="{FF2B5EF4-FFF2-40B4-BE49-F238E27FC236}">
                  <a16:creationId xmlns:a16="http://schemas.microsoft.com/office/drawing/2014/main" id="{2F579E14-592F-D532-B797-643AD0384035}"/>
                </a:ext>
              </a:extLst>
            </p:cNvPr>
            <p:cNvSpPr txBox="1"/>
            <p:nvPr/>
          </p:nvSpPr>
          <p:spPr>
            <a:xfrm>
              <a:off x="1372787" y="3035926"/>
              <a:ext cx="870751" cy="769441"/>
            </a:xfrm>
            <a:prstGeom prst="rect">
              <a:avLst/>
            </a:prstGeom>
            <a:noFill/>
          </p:spPr>
          <p:txBody>
            <a:bodyPr wrap="none" rtlCol="0">
              <a:normAutofit/>
            </a:bodyPr>
            <a:lstStyle/>
            <a:p>
              <a:pPr algn="ctr"/>
              <a:r>
                <a:rPr lang="vi-VN" altLang="vi-VN" sz="4400" dirty="0">
                  <a:ln w="19050">
                    <a:solidFill>
                      <a:schemeClr val="bg1"/>
                    </a:solidFill>
                  </a:ln>
                  <a:noFill/>
                  <a:latin typeface="Noto Sans"/>
                  <a:ea typeface="Noto Sans"/>
                </a:rPr>
                <a:t>01</a:t>
              </a:r>
              <a:endParaRPr lang="zh-CN" altLang="en-US" sz="4400" dirty="0">
                <a:ln w="19050">
                  <a:solidFill>
                    <a:schemeClr val="bg1"/>
                  </a:solidFill>
                </a:ln>
                <a:noFill/>
                <a:latin typeface="思源宋体 CN Heavy" panose="02020900000000000000" pitchFamily="18" charset="-122"/>
                <a:ea typeface="思源宋体 CN Heavy" panose="02020900000000000000" pitchFamily="18" charset="-122"/>
              </a:endParaRPr>
            </a:p>
          </p:txBody>
        </p:sp>
        <p:sp>
          <p:nvSpPr>
            <p:cNvPr id="35" name="矩形 34">
              <a:extLst>
                <a:ext uri="{FF2B5EF4-FFF2-40B4-BE49-F238E27FC236}">
                  <a16:creationId xmlns:a16="http://schemas.microsoft.com/office/drawing/2014/main" id="{DF543F90-65B4-8BBD-C18C-8F5B90B07B8B}"/>
                </a:ext>
              </a:extLst>
            </p:cNvPr>
            <p:cNvSpPr/>
            <p:nvPr/>
          </p:nvSpPr>
          <p:spPr>
            <a:xfrm>
              <a:off x="1256242" y="3927287"/>
              <a:ext cx="1103841" cy="79200"/>
            </a:xfrm>
            <a:prstGeom prst="rect">
              <a:avLst/>
            </a:prstGeom>
            <a:solidFill>
              <a:schemeClr val="bg1"/>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latin typeface="字魂143号-正酷超级黑" pitchFamily="2" charset="-122"/>
                <a:ea typeface="字魂143号-正酷超级黑" pitchFamily="2" charset="-122"/>
              </a:endParaRPr>
            </a:p>
          </p:txBody>
        </p:sp>
        <p:sp>
          <p:nvSpPr>
            <p:cNvPr id="36" name="矩形 35">
              <a:extLst>
                <a:ext uri="{FF2B5EF4-FFF2-40B4-BE49-F238E27FC236}">
                  <a16:creationId xmlns:a16="http://schemas.microsoft.com/office/drawing/2014/main" id="{7E85561B-CA6F-98D6-6D36-170E7C05B753}"/>
                </a:ext>
              </a:extLst>
            </p:cNvPr>
            <p:cNvSpPr/>
            <p:nvPr/>
          </p:nvSpPr>
          <p:spPr>
            <a:xfrm>
              <a:off x="3326818" y="3923241"/>
              <a:ext cx="1103841" cy="79200"/>
            </a:xfrm>
            <a:prstGeom prst="rect">
              <a:avLst/>
            </a:prstGeom>
            <a:solidFill>
              <a:schemeClr val="bg1"/>
            </a:soli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latin typeface="字魂143号-正酷超级黑" pitchFamily="2" charset="-122"/>
                <a:ea typeface="字魂143号-正酷超级黑" pitchFamily="2" charset="-122"/>
              </a:endParaRPr>
            </a:p>
          </p:txBody>
        </p:sp>
        <p:sp>
          <p:nvSpPr>
            <p:cNvPr id="37" name="文本框 36">
              <a:extLst>
                <a:ext uri="{FF2B5EF4-FFF2-40B4-BE49-F238E27FC236}">
                  <a16:creationId xmlns:a16="http://schemas.microsoft.com/office/drawing/2014/main" id="{7067A826-E432-2869-C54F-2E98296123F9}"/>
                </a:ext>
              </a:extLst>
            </p:cNvPr>
            <p:cNvSpPr txBox="1"/>
            <p:nvPr/>
          </p:nvSpPr>
          <p:spPr>
            <a:xfrm>
              <a:off x="2539763" y="4277738"/>
              <a:ext cx="2295525" cy="542790"/>
            </a:xfrm>
            <a:prstGeom prst="rect">
              <a:avLst/>
            </a:prstGeom>
            <a:noFill/>
          </p:spPr>
          <p:txBody>
            <a:bodyPr wrap="square" rtlCol="0">
              <a:noAutofit/>
            </a:bodyPr>
            <a:lstStyle/>
            <a:p>
              <a:pPr algn="ctr"/>
              <a:r>
                <a:rPr lang="en-US" altLang="zh-CN" sz="1400" b="1" dirty="0">
                  <a:solidFill>
                    <a:schemeClr val="bg1"/>
                  </a:solidFill>
                  <a:latin typeface="Noto Sans" panose="020B0502040504020204" pitchFamily="34" charset="0"/>
                  <a:ea typeface="思源宋体 CN Heavy" panose="02020900000000000000" pitchFamily="18" charset="-122"/>
                </a:rPr>
                <a:t>PHƯƠNG PHÁP NER</a:t>
              </a:r>
              <a:endParaRPr kumimoji="0" lang="en-US" altLang="zh-CN" sz="1400" b="1" i="0" u="none" strike="noStrike" kern="1200" cap="none" spc="0" normalizeH="0" baseline="0" noProof="0" dirty="0">
                <a:ln>
                  <a:noFill/>
                </a:ln>
                <a:solidFill>
                  <a:schemeClr val="bg1"/>
                </a:solidFill>
                <a:effectLst/>
                <a:uLnTx/>
                <a:uFillTx/>
                <a:latin typeface="Noto Sans" panose="020B0502040504020204" pitchFamily="34" charset="0"/>
                <a:ea typeface="思源宋体 CN Heavy" panose="02020900000000000000" pitchFamily="18" charset="-122"/>
              </a:endParaRPr>
            </a:p>
          </p:txBody>
        </p:sp>
        <p:sp>
          <p:nvSpPr>
            <p:cNvPr id="39" name="文本框 38">
              <a:extLst>
                <a:ext uri="{FF2B5EF4-FFF2-40B4-BE49-F238E27FC236}">
                  <a16:creationId xmlns:a16="http://schemas.microsoft.com/office/drawing/2014/main" id="{3B85B592-D072-811D-3281-3E058BC12551}"/>
                </a:ext>
              </a:extLst>
            </p:cNvPr>
            <p:cNvSpPr txBox="1"/>
            <p:nvPr/>
          </p:nvSpPr>
          <p:spPr>
            <a:xfrm>
              <a:off x="3356359" y="3027993"/>
              <a:ext cx="870752" cy="769441"/>
            </a:xfrm>
            <a:prstGeom prst="rect">
              <a:avLst/>
            </a:prstGeom>
            <a:noFill/>
          </p:spPr>
          <p:txBody>
            <a:bodyPr wrap="none" rtlCol="0">
              <a:normAutofit/>
            </a:bodyPr>
            <a:lstStyle/>
            <a:p>
              <a:pPr algn="ctr"/>
              <a:r>
                <a:rPr lang="vi-VN" altLang="vi-VN" sz="4400" dirty="0">
                  <a:ln w="19050">
                    <a:solidFill>
                      <a:schemeClr val="bg1"/>
                    </a:solidFill>
                  </a:ln>
                  <a:noFill/>
                  <a:latin typeface="Noto Sans"/>
                  <a:ea typeface="Noto Sans"/>
                </a:rPr>
                <a:t>02</a:t>
              </a:r>
              <a:endParaRPr lang="zh-CN" altLang="en-US" sz="4400" dirty="0">
                <a:ln w="19050">
                  <a:solidFill>
                    <a:schemeClr val="bg1"/>
                  </a:solidFill>
                </a:ln>
                <a:noFill/>
                <a:latin typeface="思源宋体 CN Heavy" panose="02020900000000000000" pitchFamily="18" charset="-122"/>
                <a:ea typeface="思源宋体 CN Heavy" panose="02020900000000000000" pitchFamily="18" charset="-122"/>
              </a:endParaRPr>
            </a:p>
          </p:txBody>
        </p:sp>
        <p:sp>
          <p:nvSpPr>
            <p:cNvPr id="40" name="矩形 39">
              <a:extLst>
                <a:ext uri="{FF2B5EF4-FFF2-40B4-BE49-F238E27FC236}">
                  <a16:creationId xmlns:a16="http://schemas.microsoft.com/office/drawing/2014/main" id="{79D7E794-684A-5DA4-78AA-00FF7F663360}"/>
                </a:ext>
              </a:extLst>
            </p:cNvPr>
            <p:cNvSpPr/>
            <p:nvPr/>
          </p:nvSpPr>
          <p:spPr>
            <a:xfrm>
              <a:off x="5192332" y="3935112"/>
              <a:ext cx="1103841" cy="79200"/>
            </a:xfrm>
            <a:prstGeom prst="rect">
              <a:avLst/>
            </a:prstGeom>
            <a:solidFill>
              <a:schemeClr val="bg1"/>
            </a:soli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r>
                <a:rPr lang="en-US" altLang="zh-CN" sz="2000" b="1" dirty="0">
                  <a:solidFill>
                    <a:schemeClr val="bg1"/>
                  </a:solidFill>
                  <a:latin typeface="字魂143号-正酷超级黑" pitchFamily="2" charset="-122"/>
                  <a:ea typeface="字魂143号-正酷超级黑" pitchFamily="2" charset="-122"/>
                </a:rPr>
                <a:t> </a:t>
              </a:r>
              <a:endParaRPr lang="zh-CN" altLang="en-US" sz="2000" b="1" dirty="0">
                <a:solidFill>
                  <a:schemeClr val="bg1"/>
                </a:solidFill>
                <a:latin typeface="字魂143号-正酷超级黑" pitchFamily="2" charset="-122"/>
                <a:ea typeface="字魂143号-正酷超级黑" pitchFamily="2" charset="-122"/>
              </a:endParaRPr>
            </a:p>
          </p:txBody>
        </p:sp>
        <p:sp>
          <p:nvSpPr>
            <p:cNvPr id="41" name="文本框 40">
              <a:extLst>
                <a:ext uri="{FF2B5EF4-FFF2-40B4-BE49-F238E27FC236}">
                  <a16:creationId xmlns:a16="http://schemas.microsoft.com/office/drawing/2014/main" id="{49FDC450-DE14-521D-C476-B95043CEE057}"/>
                </a:ext>
              </a:extLst>
            </p:cNvPr>
            <p:cNvSpPr txBox="1"/>
            <p:nvPr/>
          </p:nvSpPr>
          <p:spPr>
            <a:xfrm>
              <a:off x="4600400" y="4275883"/>
              <a:ext cx="2295525" cy="350520"/>
            </a:xfrm>
            <a:prstGeom prst="rect">
              <a:avLst/>
            </a:prstGeom>
            <a:noFill/>
          </p:spPr>
          <p:txBody>
            <a:bodyPr wrap="square" rtlCol="0">
              <a:normAutofit/>
            </a:bodyPr>
            <a:lstStyle/>
            <a:p>
              <a:pPr algn="ctr"/>
              <a:r>
                <a:rPr lang="en-US" altLang="zh-CN" sz="1400" b="1" noProof="0" dirty="0">
                  <a:solidFill>
                    <a:schemeClr val="bg1"/>
                  </a:solidFill>
                  <a:latin typeface="Noto Sans" panose="020B0502040504020204" pitchFamily="34" charset="0"/>
                  <a:ea typeface="思源宋体 CN Heavy" panose="02020900000000000000" pitchFamily="18" charset="-122"/>
                </a:rPr>
                <a:t>HỆ THỐNG T-NER</a:t>
              </a:r>
              <a:endParaRPr kumimoji="0" lang="en-US" altLang="zh-CN" sz="1400" b="1" i="0" u="none" strike="noStrike" kern="1200" cap="none" spc="0" normalizeH="0" baseline="0" noProof="0" dirty="0">
                <a:ln>
                  <a:noFill/>
                </a:ln>
                <a:solidFill>
                  <a:schemeClr val="bg1"/>
                </a:solidFill>
                <a:effectLst/>
                <a:uLnTx/>
                <a:uFillTx/>
                <a:latin typeface="Noto Sans" panose="020B0502040504020204" pitchFamily="34" charset="0"/>
                <a:ea typeface="思源宋体 CN Heavy" panose="02020900000000000000" pitchFamily="18" charset="-122"/>
              </a:endParaRPr>
            </a:p>
          </p:txBody>
        </p:sp>
        <p:sp>
          <p:nvSpPr>
            <p:cNvPr id="43" name="文本框 42">
              <a:extLst>
                <a:ext uri="{FF2B5EF4-FFF2-40B4-BE49-F238E27FC236}">
                  <a16:creationId xmlns:a16="http://schemas.microsoft.com/office/drawing/2014/main" id="{76639FA6-6062-ACDF-C8C4-125CB7D0ABA0}"/>
                </a:ext>
              </a:extLst>
            </p:cNvPr>
            <p:cNvSpPr txBox="1"/>
            <p:nvPr/>
          </p:nvSpPr>
          <p:spPr>
            <a:xfrm>
              <a:off x="5308875" y="3027992"/>
              <a:ext cx="870752" cy="769441"/>
            </a:xfrm>
            <a:prstGeom prst="rect">
              <a:avLst/>
            </a:prstGeom>
            <a:noFill/>
          </p:spPr>
          <p:txBody>
            <a:bodyPr wrap="none" rtlCol="0">
              <a:normAutofit/>
            </a:bodyPr>
            <a:lstStyle/>
            <a:p>
              <a:pPr algn="ctr"/>
              <a:r>
                <a:rPr lang="vi-VN" altLang="vi-VN" sz="4400" dirty="0">
                  <a:ln w="19050">
                    <a:solidFill>
                      <a:schemeClr val="bg1"/>
                    </a:solidFill>
                  </a:ln>
                  <a:noFill/>
                  <a:latin typeface="Noto Sans"/>
                  <a:ea typeface="Noto Sans"/>
                </a:rPr>
                <a:t>03</a:t>
              </a:r>
              <a:endParaRPr lang="zh-CN" altLang="en-US" sz="4400" dirty="0">
                <a:ln w="19050">
                  <a:solidFill>
                    <a:schemeClr val="bg1"/>
                  </a:solidFill>
                </a:ln>
                <a:noFill/>
                <a:latin typeface="思源宋体 CN Heavy" panose="02020900000000000000" pitchFamily="18" charset="-122"/>
                <a:ea typeface="思源宋体 CN Heavy" panose="02020900000000000000" pitchFamily="18" charset="-122"/>
              </a:endParaRPr>
            </a:p>
          </p:txBody>
        </p:sp>
        <p:sp>
          <p:nvSpPr>
            <p:cNvPr id="44" name="矩形 43">
              <a:extLst>
                <a:ext uri="{FF2B5EF4-FFF2-40B4-BE49-F238E27FC236}">
                  <a16:creationId xmlns:a16="http://schemas.microsoft.com/office/drawing/2014/main" id="{5A1CFEEA-90DF-5010-CADE-579CC13A1D0B}"/>
                </a:ext>
              </a:extLst>
            </p:cNvPr>
            <p:cNvSpPr/>
            <p:nvPr/>
          </p:nvSpPr>
          <p:spPr>
            <a:xfrm>
              <a:off x="7115026" y="3947617"/>
              <a:ext cx="1103841" cy="79200"/>
            </a:xfrm>
            <a:prstGeom prst="rect">
              <a:avLst/>
            </a:prstGeom>
            <a:solidFill>
              <a:schemeClr val="bg1"/>
            </a:soli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latin typeface="字魂143号-正酷超级黑" pitchFamily="2" charset="-122"/>
                <a:ea typeface="字魂143号-正酷超级黑" pitchFamily="2" charset="-122"/>
              </a:endParaRPr>
            </a:p>
          </p:txBody>
        </p:sp>
        <p:sp>
          <p:nvSpPr>
            <p:cNvPr id="45" name="文本框 44">
              <a:extLst>
                <a:ext uri="{FF2B5EF4-FFF2-40B4-BE49-F238E27FC236}">
                  <a16:creationId xmlns:a16="http://schemas.microsoft.com/office/drawing/2014/main" id="{165F1B8C-D697-293F-06EA-6B8AD3C25C5A}"/>
                </a:ext>
              </a:extLst>
            </p:cNvPr>
            <p:cNvSpPr txBox="1"/>
            <p:nvPr/>
          </p:nvSpPr>
          <p:spPr>
            <a:xfrm>
              <a:off x="6573485" y="4295304"/>
              <a:ext cx="2176618" cy="507658"/>
            </a:xfrm>
            <a:prstGeom prst="rect">
              <a:avLst/>
            </a:prstGeom>
            <a:noFill/>
          </p:spPr>
          <p:txBody>
            <a:bodyPr wrap="square" rtlCol="0">
              <a:normAutofit/>
            </a:bodyPr>
            <a:lstStyle/>
            <a:p>
              <a:pPr algn="ctr"/>
              <a:r>
                <a:rPr kumimoji="0" lang="en-US" altLang="zh-CN" sz="1200" b="1" i="0" u="none" strike="noStrike" kern="1200" cap="none" spc="0" normalizeH="0" baseline="0" noProof="0" dirty="0">
                  <a:ln>
                    <a:noFill/>
                  </a:ln>
                  <a:solidFill>
                    <a:schemeClr val="bg1"/>
                  </a:solidFill>
                  <a:effectLst/>
                  <a:uLnTx/>
                  <a:uFillTx/>
                  <a:latin typeface="Noto Sans" panose="020B0502040504020204" pitchFamily="34" charset="0"/>
                  <a:ea typeface="思源宋体 CN Heavy" panose="02020900000000000000" pitchFamily="18" charset="-122"/>
                </a:rPr>
                <a:t>KẾT</a:t>
              </a:r>
              <a:r>
                <a:rPr kumimoji="0" lang="en-US" altLang="zh-CN" sz="1200" b="1" i="0" u="none" strike="noStrike" kern="1200" cap="none" spc="0" normalizeH="0" noProof="0" dirty="0">
                  <a:ln>
                    <a:noFill/>
                  </a:ln>
                  <a:solidFill>
                    <a:schemeClr val="bg1"/>
                  </a:solidFill>
                  <a:effectLst/>
                  <a:uLnTx/>
                  <a:uFillTx/>
                  <a:latin typeface="Noto Sans" panose="020B0502040504020204" pitchFamily="34" charset="0"/>
                  <a:ea typeface="思源宋体 CN Heavy" panose="02020900000000000000" pitchFamily="18" charset="-122"/>
                </a:rPr>
                <a:t> QUẢ &amp; ĐÁNH GIÁ</a:t>
              </a:r>
              <a:endParaRPr kumimoji="0" lang="en-US" altLang="zh-CN" sz="1200" b="1" i="0" u="none" strike="noStrike" kern="1200" cap="none" spc="0" normalizeH="0" baseline="0" noProof="0" dirty="0">
                <a:ln>
                  <a:noFill/>
                </a:ln>
                <a:solidFill>
                  <a:schemeClr val="bg1"/>
                </a:solidFill>
                <a:effectLst/>
                <a:uLnTx/>
                <a:uFillTx/>
                <a:latin typeface="Noto Sans" panose="020B0502040504020204" pitchFamily="34" charset="0"/>
                <a:ea typeface="思源宋体 CN Heavy" panose="02020900000000000000" pitchFamily="18" charset="-122"/>
              </a:endParaRPr>
            </a:p>
          </p:txBody>
        </p:sp>
        <p:sp>
          <p:nvSpPr>
            <p:cNvPr id="47" name="文本框 46">
              <a:extLst>
                <a:ext uri="{FF2B5EF4-FFF2-40B4-BE49-F238E27FC236}">
                  <a16:creationId xmlns:a16="http://schemas.microsoft.com/office/drawing/2014/main" id="{CDFA515F-68EC-7C70-DDEE-38545AC2DE97}"/>
                </a:ext>
              </a:extLst>
            </p:cNvPr>
            <p:cNvSpPr txBox="1"/>
            <p:nvPr/>
          </p:nvSpPr>
          <p:spPr>
            <a:xfrm>
              <a:off x="7226418" y="3045083"/>
              <a:ext cx="870752" cy="769441"/>
            </a:xfrm>
            <a:prstGeom prst="rect">
              <a:avLst/>
            </a:prstGeom>
            <a:noFill/>
          </p:spPr>
          <p:txBody>
            <a:bodyPr wrap="none" rtlCol="0">
              <a:normAutofit/>
            </a:bodyPr>
            <a:lstStyle/>
            <a:p>
              <a:pPr algn="ctr"/>
              <a:r>
                <a:rPr lang="vi-VN" altLang="vi-VN" sz="4400" dirty="0">
                  <a:ln w="19050">
                    <a:solidFill>
                      <a:schemeClr val="bg1"/>
                    </a:solidFill>
                  </a:ln>
                  <a:noFill/>
                  <a:latin typeface="Noto Sans"/>
                  <a:ea typeface="Noto Sans"/>
                </a:rPr>
                <a:t>04</a:t>
              </a:r>
              <a:endParaRPr lang="zh-CN" altLang="en-US" sz="4400" dirty="0">
                <a:ln w="19050">
                  <a:solidFill>
                    <a:schemeClr val="bg1"/>
                  </a:solidFill>
                </a:ln>
                <a:noFill/>
                <a:latin typeface="思源宋体 CN Heavy" panose="02020900000000000000" pitchFamily="18" charset="-122"/>
                <a:ea typeface="思源宋体 CN Heavy" panose="02020900000000000000" pitchFamily="18" charset="-122"/>
              </a:endParaRPr>
            </a:p>
          </p:txBody>
        </p:sp>
        <p:sp>
          <p:nvSpPr>
            <p:cNvPr id="48" name="文本框 47">
              <a:extLst>
                <a:ext uri="{FF2B5EF4-FFF2-40B4-BE49-F238E27FC236}">
                  <a16:creationId xmlns:a16="http://schemas.microsoft.com/office/drawing/2014/main" id="{E739354C-7CE8-AB94-85E5-DD82F46F20F4}"/>
                </a:ext>
              </a:extLst>
            </p:cNvPr>
            <p:cNvSpPr txBox="1"/>
            <p:nvPr/>
          </p:nvSpPr>
          <p:spPr>
            <a:xfrm>
              <a:off x="3034216" y="1634244"/>
              <a:ext cx="3317986" cy="831190"/>
            </a:xfrm>
            <a:prstGeom prst="rect">
              <a:avLst/>
            </a:prstGeom>
            <a:noFill/>
          </p:spPr>
          <p:txBody>
            <a:bodyPr wrap="none" rtlCol="0">
              <a:normAutofit/>
            </a:bodyPr>
            <a:lstStyle/>
            <a:p>
              <a:pPr algn="ctr"/>
              <a:r>
                <a:rPr lang="vi-VN" altLang="vi-VN" sz="4800" dirty="0">
                  <a:solidFill>
                    <a:schemeClr val="bg1"/>
                  </a:solidFill>
                  <a:latin typeface="Noto Sans"/>
                  <a:ea typeface="Noto Sans"/>
                </a:rPr>
                <a:t>NỘI DUNG</a:t>
              </a:r>
              <a:endParaRPr lang="zh-CN" altLang="en-US" sz="4800" dirty="0">
                <a:solidFill>
                  <a:schemeClr val="bg1"/>
                </a:solidFill>
                <a:latin typeface="思源宋体 CN Heavy" panose="02020900000000000000" pitchFamily="18" charset="-122"/>
                <a:ea typeface="思源宋体 CN Heavy" panose="02020900000000000000" pitchFamily="18" charset="-122"/>
              </a:endParaRPr>
            </a:p>
          </p:txBody>
        </p:sp>
      </p:grpSp>
    </p:spTree>
    <p:extLst>
      <p:ext uri="{BB962C8B-B14F-4D97-AF65-F5344CB8AC3E}">
        <p14:creationId xmlns:p14="http://schemas.microsoft.com/office/powerpoint/2010/main" val="4203848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C98EED37-E606-FF36-BEEB-37F51CF94D20}"/>
              </a:ext>
            </a:extLst>
          </p:cNvPr>
          <p:cNvSpPr/>
          <p:nvPr/>
        </p:nvSpPr>
        <p:spPr>
          <a:xfrm>
            <a:off x="8087851" y="2004481"/>
            <a:ext cx="3304200" cy="3304200"/>
          </a:xfrm>
          <a:prstGeom prst="ellipse">
            <a:avLst/>
          </a:prstGeom>
          <a:noFill/>
          <a:ln w="15875" cap="flat" cmpd="sng" algn="ctr">
            <a:gradFill flip="none" rotWithShape="1">
              <a:gsLst>
                <a:gs pos="0">
                  <a:srgbClr val="115764"/>
                </a:gs>
                <a:gs pos="100000">
                  <a:srgbClr val="115764">
                    <a:alpha val="0"/>
                  </a:srgbClr>
                </a:gs>
              </a:gsLst>
              <a:lin ang="2700000" scaled="1"/>
            </a:gradFill>
            <a:prstDash val="dashDot"/>
            <a:miter lim="800000"/>
            <a:tailEnd type="triangle"/>
          </a:ln>
          <a:effectLst/>
        </p:spPr>
        <p:txBody>
          <a:bodyPr rtlCol="0" anchor="ctr"/>
          <a:lstStyle/>
          <a:p>
            <a:pPr algn="ctr"/>
            <a:endParaRPr lang="zh-CN" altLang="en-US" kern="0">
              <a:solidFill>
                <a:prstClr val="white"/>
              </a:solidFill>
              <a:latin typeface="+mn-ea"/>
            </a:endParaRPr>
          </a:p>
        </p:txBody>
      </p:sp>
      <p:sp>
        <p:nvSpPr>
          <p:cNvPr id="8" name="椭圆 7">
            <a:extLst>
              <a:ext uri="{FF2B5EF4-FFF2-40B4-BE49-F238E27FC236}">
                <a16:creationId xmlns:a16="http://schemas.microsoft.com/office/drawing/2014/main" id="{D3581562-D343-229B-187B-B2461A74DE25}"/>
              </a:ext>
            </a:extLst>
          </p:cNvPr>
          <p:cNvSpPr/>
          <p:nvPr/>
        </p:nvSpPr>
        <p:spPr>
          <a:xfrm>
            <a:off x="8337396" y="2254026"/>
            <a:ext cx="2805111" cy="2805111"/>
          </a:xfrm>
          <a:prstGeom prst="ellipse">
            <a:avLst/>
          </a:prstGeom>
          <a:solidFill>
            <a:schemeClr val="accent1">
              <a:lumMod val="20000"/>
              <a:lumOff val="80000"/>
              <a:alpha val="30000"/>
            </a:schemeClr>
          </a:solidFill>
          <a:ln w="12700" cap="flat" cmpd="sng" algn="ctr">
            <a:noFill/>
            <a:prstDash val="solid"/>
            <a:miter lim="800000"/>
          </a:ln>
          <a:effectLst>
            <a:innerShdw blurRad="114300">
              <a:srgbClr val="2B6DFF">
                <a:alpha val="12000"/>
              </a:srgbClr>
            </a:innerShdw>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alpha val="0"/>
                </a:prstClr>
              </a:solidFill>
              <a:effectLst/>
              <a:uLnTx/>
              <a:uFillTx/>
              <a:latin typeface="+mn-ea"/>
              <a:cs typeface="+mn-cs"/>
            </a:endParaRPr>
          </a:p>
        </p:txBody>
      </p:sp>
      <p:sp>
        <p:nvSpPr>
          <p:cNvPr id="9" name="椭圆 8">
            <a:extLst>
              <a:ext uri="{FF2B5EF4-FFF2-40B4-BE49-F238E27FC236}">
                <a16:creationId xmlns:a16="http://schemas.microsoft.com/office/drawing/2014/main" id="{4BE76683-DA3D-6643-C3EB-734A1F288C87}"/>
              </a:ext>
            </a:extLst>
          </p:cNvPr>
          <p:cNvSpPr/>
          <p:nvPr/>
        </p:nvSpPr>
        <p:spPr>
          <a:xfrm>
            <a:off x="8549703" y="2466333"/>
            <a:ext cx="2380498" cy="2380498"/>
          </a:xfrm>
          <a:prstGeom prst="ellipse">
            <a:avLst/>
          </a:prstGeom>
          <a:blipFill>
            <a:blip r:embed="rId2">
              <a:extLst>
                <a:ext uri="{28A0092B-C50C-407E-A947-70E740481C1C}">
                  <a14:useLocalDpi xmlns:a14="http://schemas.microsoft.com/office/drawing/2010/main" val="0"/>
                </a:ext>
              </a:extLst>
            </a:blip>
            <a:stretch>
              <a:fillRect/>
            </a:stretch>
          </a:blipFill>
          <a:ln w="12700" cap="flat" cmpd="sng" algn="ctr">
            <a:noFill/>
            <a:prstDash val="solid"/>
            <a:miter lim="800000"/>
          </a:ln>
          <a:effectLst>
            <a:outerShdw blurRad="190500" sx="102000" sy="102000" algn="ctr" rotWithShape="0">
              <a:prstClr val="black">
                <a:alpha val="17000"/>
              </a:prstClr>
            </a:outerShdw>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alpha val="0"/>
                </a:prstClr>
              </a:solidFill>
              <a:effectLst/>
              <a:uLnTx/>
              <a:uFillTx/>
              <a:latin typeface="+mn-ea"/>
              <a:cs typeface="+mn-cs"/>
            </a:endParaRPr>
          </a:p>
        </p:txBody>
      </p:sp>
      <p:sp>
        <p:nvSpPr>
          <p:cNvPr id="10" name="弧形 9">
            <a:extLst>
              <a:ext uri="{FF2B5EF4-FFF2-40B4-BE49-F238E27FC236}">
                <a16:creationId xmlns:a16="http://schemas.microsoft.com/office/drawing/2014/main" id="{6CEE1277-AF6B-2A56-092C-0751DF1F2CF4}"/>
              </a:ext>
            </a:extLst>
          </p:cNvPr>
          <p:cNvSpPr/>
          <p:nvPr/>
        </p:nvSpPr>
        <p:spPr>
          <a:xfrm>
            <a:off x="7853622" y="1770252"/>
            <a:ext cx="3772659" cy="3772659"/>
          </a:xfrm>
          <a:prstGeom prst="arc">
            <a:avLst>
              <a:gd name="adj1" fmla="val 15995766"/>
              <a:gd name="adj2" fmla="val 19874510"/>
            </a:avLst>
          </a:prstGeom>
          <a:noFill/>
          <a:ln w="15875" cap="flat" cmpd="sng" algn="ctr">
            <a:gradFill flip="none" rotWithShape="1">
              <a:gsLst>
                <a:gs pos="0">
                  <a:srgbClr val="115764"/>
                </a:gs>
                <a:gs pos="100000">
                  <a:srgbClr val="115764">
                    <a:alpha val="0"/>
                  </a:srgbClr>
                </a:gs>
              </a:gsLst>
              <a:lin ang="2700000" scaled="1"/>
            </a:gradFill>
            <a:prstDash val="dashDot"/>
            <a:miter lim="800000"/>
            <a:tailEnd type="triangle"/>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1" name="弧形 10">
            <a:extLst>
              <a:ext uri="{FF2B5EF4-FFF2-40B4-BE49-F238E27FC236}">
                <a16:creationId xmlns:a16="http://schemas.microsoft.com/office/drawing/2014/main" id="{790CA7CD-5716-49CB-DF86-A724B5CA0E80}"/>
              </a:ext>
            </a:extLst>
          </p:cNvPr>
          <p:cNvSpPr/>
          <p:nvPr/>
        </p:nvSpPr>
        <p:spPr>
          <a:xfrm flipV="1">
            <a:off x="7853622" y="1770252"/>
            <a:ext cx="3772659" cy="3772659"/>
          </a:xfrm>
          <a:prstGeom prst="arc">
            <a:avLst>
              <a:gd name="adj1" fmla="val 15995766"/>
              <a:gd name="adj2" fmla="val 20306271"/>
            </a:avLst>
          </a:prstGeom>
          <a:noFill/>
          <a:ln w="15875" cap="flat" cmpd="sng" algn="ctr">
            <a:gradFill flip="none" rotWithShape="1">
              <a:gsLst>
                <a:gs pos="0">
                  <a:srgbClr val="115764"/>
                </a:gs>
                <a:gs pos="100000">
                  <a:srgbClr val="115764">
                    <a:alpha val="0"/>
                  </a:srgbClr>
                </a:gs>
              </a:gsLst>
              <a:lin ang="2700000" scaled="1"/>
            </a:gradFill>
            <a:prstDash val="dashDot"/>
            <a:miter lim="800000"/>
            <a:tailEnd type="triangle"/>
          </a:ln>
          <a:effectLst/>
        </p:spPr>
        <p:txBody>
          <a:bodyPr rtlCol="0" anchor="ctr"/>
          <a:lstStyle/>
          <a:p>
            <a:pPr algn="ctr"/>
            <a:endParaRPr lang="zh-CN" altLang="en-US" kern="0">
              <a:solidFill>
                <a:prstClr val="white"/>
              </a:solidFill>
              <a:latin typeface="+mn-ea"/>
            </a:endParaRPr>
          </a:p>
        </p:txBody>
      </p:sp>
      <p:sp>
        <p:nvSpPr>
          <p:cNvPr id="12" name="弧形 11">
            <a:extLst>
              <a:ext uri="{FF2B5EF4-FFF2-40B4-BE49-F238E27FC236}">
                <a16:creationId xmlns:a16="http://schemas.microsoft.com/office/drawing/2014/main" id="{163C0A72-CEFA-2411-68DF-1D8B7BC669B9}"/>
              </a:ext>
            </a:extLst>
          </p:cNvPr>
          <p:cNvSpPr/>
          <p:nvPr/>
        </p:nvSpPr>
        <p:spPr>
          <a:xfrm flipH="1" flipV="1">
            <a:off x="7853622" y="1770252"/>
            <a:ext cx="3772659" cy="3772659"/>
          </a:xfrm>
          <a:prstGeom prst="arc">
            <a:avLst>
              <a:gd name="adj1" fmla="val 15995766"/>
              <a:gd name="adj2" fmla="val 20306271"/>
            </a:avLst>
          </a:prstGeom>
          <a:noFill/>
          <a:ln w="15875" cap="flat" cmpd="sng" algn="ctr">
            <a:gradFill flip="none" rotWithShape="1">
              <a:gsLst>
                <a:gs pos="0">
                  <a:srgbClr val="115764"/>
                </a:gs>
                <a:gs pos="100000">
                  <a:srgbClr val="115764">
                    <a:alpha val="0"/>
                  </a:srgbClr>
                </a:gs>
              </a:gsLst>
              <a:lin ang="2700000" scaled="1"/>
            </a:gradFill>
            <a:prstDash val="dashDot"/>
            <a:miter lim="800000"/>
            <a:tailEnd type="triangle"/>
          </a:ln>
          <a:effectLst/>
        </p:spPr>
        <p:txBody>
          <a:bodyPr rtlCol="0" anchor="ctr"/>
          <a:lstStyle/>
          <a:p>
            <a:pPr algn="ctr"/>
            <a:endParaRPr lang="zh-CN" altLang="en-US" kern="0">
              <a:solidFill>
                <a:prstClr val="white"/>
              </a:solidFill>
              <a:latin typeface="+mn-ea"/>
            </a:endParaRPr>
          </a:p>
        </p:txBody>
      </p:sp>
      <p:sp>
        <p:nvSpPr>
          <p:cNvPr id="13" name="弧形 12">
            <a:extLst>
              <a:ext uri="{FF2B5EF4-FFF2-40B4-BE49-F238E27FC236}">
                <a16:creationId xmlns:a16="http://schemas.microsoft.com/office/drawing/2014/main" id="{23F13AFD-8AC8-B36A-4BEA-4F6D8B62841D}"/>
              </a:ext>
            </a:extLst>
          </p:cNvPr>
          <p:cNvSpPr/>
          <p:nvPr/>
        </p:nvSpPr>
        <p:spPr>
          <a:xfrm flipH="1">
            <a:off x="7853622" y="1770252"/>
            <a:ext cx="3772659" cy="3772659"/>
          </a:xfrm>
          <a:prstGeom prst="arc">
            <a:avLst>
              <a:gd name="adj1" fmla="val 15995766"/>
              <a:gd name="adj2" fmla="val 19864238"/>
            </a:avLst>
          </a:prstGeom>
          <a:noFill/>
          <a:ln w="15875" cap="flat" cmpd="sng" algn="ctr">
            <a:gradFill flip="none" rotWithShape="1">
              <a:gsLst>
                <a:gs pos="0">
                  <a:srgbClr val="115764"/>
                </a:gs>
                <a:gs pos="100000">
                  <a:srgbClr val="115764">
                    <a:alpha val="0"/>
                  </a:srgbClr>
                </a:gs>
              </a:gsLst>
              <a:lin ang="2700000" scaled="1"/>
            </a:gradFill>
            <a:prstDash val="dashDot"/>
            <a:miter lim="800000"/>
            <a:tailEnd type="triangle"/>
          </a:ln>
          <a:effectLst/>
        </p:spPr>
        <p:txBody>
          <a:bodyPr rtlCol="0" anchor="ctr"/>
          <a:lstStyle/>
          <a:p>
            <a:pPr algn="ctr"/>
            <a:endParaRPr lang="zh-CN" altLang="en-US" kern="0">
              <a:solidFill>
                <a:prstClr val="white"/>
              </a:solidFill>
              <a:latin typeface="+mn-ea"/>
            </a:endParaRPr>
          </a:p>
        </p:txBody>
      </p:sp>
      <p:pic>
        <p:nvPicPr>
          <p:cNvPr id="2" name="Picture 1"/>
          <p:cNvPicPr>
            <a:picLocks noChangeAspect="1"/>
          </p:cNvPicPr>
          <p:nvPr/>
        </p:nvPicPr>
        <p:blipFill>
          <a:blip r:embed="rId3"/>
          <a:stretch>
            <a:fillRect/>
          </a:stretch>
        </p:blipFill>
        <p:spPr>
          <a:xfrm>
            <a:off x="799949" y="1887366"/>
            <a:ext cx="6150561" cy="3538430"/>
          </a:xfrm>
          <a:prstGeom prst="rect">
            <a:avLst/>
          </a:prstGeom>
        </p:spPr>
      </p:pic>
      <p:grpSp>
        <p:nvGrpSpPr>
          <p:cNvPr id="6" name="组合 20">
            <a:extLst>
              <a:ext uri="{FF2B5EF4-FFF2-40B4-BE49-F238E27FC236}">
                <a16:creationId xmlns:a16="http://schemas.microsoft.com/office/drawing/2014/main" id="{BB4B98F6-5875-57B6-549D-AB287427CDCE}"/>
              </a:ext>
            </a:extLst>
          </p:cNvPr>
          <p:cNvGrpSpPr/>
          <p:nvPr/>
        </p:nvGrpSpPr>
        <p:grpSpPr>
          <a:xfrm>
            <a:off x="247751" y="249504"/>
            <a:ext cx="2720313" cy="685800"/>
            <a:chOff x="260630" y="274320"/>
            <a:chExt cx="2720313" cy="685800"/>
          </a:xfrm>
        </p:grpSpPr>
        <p:sp>
          <p:nvSpPr>
            <p:cNvPr id="14" name="TextBox 55">
              <a:extLst>
                <a:ext uri="{FF2B5EF4-FFF2-40B4-BE49-F238E27FC236}">
                  <a16:creationId xmlns:a16="http://schemas.microsoft.com/office/drawing/2014/main" id="{C98CAB76-05E7-437D-9692-122BFCABA9C1}"/>
                </a:ext>
              </a:extLst>
            </p:cNvPr>
            <p:cNvSpPr txBox="1"/>
            <p:nvPr/>
          </p:nvSpPr>
          <p:spPr>
            <a:xfrm>
              <a:off x="823564" y="431975"/>
              <a:ext cx="2157379"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HỆ THỐNG</a:t>
              </a:r>
              <a:endParaRPr lang="vi-VN" altLang="vi-VN" sz="2400" b="1" dirty="0">
                <a:solidFill>
                  <a:schemeClr val="tx1">
                    <a:lumMod val="75000"/>
                    <a:lumOff val="25000"/>
                  </a:schemeClr>
                </a:solidFill>
                <a:latin typeface="Noto Sans"/>
                <a:ea typeface="Noto Sans"/>
                <a:cs typeface="+mn-ea"/>
                <a:sym typeface="+mn-lt"/>
              </a:endParaRPr>
            </a:p>
          </p:txBody>
        </p:sp>
        <p:sp>
          <p:nvSpPr>
            <p:cNvPr id="15" name="椭圆 23">
              <a:extLst>
                <a:ext uri="{FF2B5EF4-FFF2-40B4-BE49-F238E27FC236}">
                  <a16:creationId xmlns:a16="http://schemas.microsoft.com/office/drawing/2014/main" id="{E7C80E4F-257F-CC97-2566-F628B744432D}"/>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900" dirty="0">
                  <a:solidFill>
                    <a:schemeClr val="bg1"/>
                  </a:solidFill>
                  <a:latin typeface="Noto Sans"/>
                  <a:ea typeface="Noto Sans"/>
                </a:rPr>
                <a:t>03</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extLst>
      <p:ext uri="{BB962C8B-B14F-4D97-AF65-F5344CB8AC3E}">
        <p14:creationId xmlns:p14="http://schemas.microsoft.com/office/powerpoint/2010/main" val="29122548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100000">
              <a:srgbClr val="093E4C"/>
            </a:gs>
            <a:gs pos="55000">
              <a:srgbClr val="115764"/>
            </a:gs>
          </a:gsLst>
          <a:lin ang="6600000" scaled="0"/>
        </a:gra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B59073F9-50B3-09BA-6D44-57FE55CAACFB}"/>
              </a:ext>
            </a:extLst>
          </p:cNvPr>
          <p:cNvPicPr>
            <a:picLocks noChangeAspect="1"/>
          </p:cNvPicPr>
          <p:nvPr/>
        </p:nvPicPr>
        <p:blipFill>
          <a:blip r:embed="rId2">
            <a:extLst>
              <a:ext uri="{28A0092B-C50C-407E-A947-70E740481C1C}">
                <a14:useLocalDpi xmlns:a14="http://schemas.microsoft.com/office/drawing/2010/main" val="0"/>
              </a:ext>
            </a:extLst>
          </a:blip>
          <a:srcRect l="11234" t="29777" r="11154" b="26566"/>
          <a:stretch>
            <a:fillRect/>
          </a:stretch>
        </p:blipFill>
        <p:spPr>
          <a:xfrm>
            <a:off x="-1" y="-1"/>
            <a:ext cx="12192001" cy="6858001"/>
          </a:xfrm>
          <a:prstGeom prst="rect">
            <a:avLst/>
          </a:prstGeom>
        </p:spPr>
      </p:pic>
      <p:pic>
        <p:nvPicPr>
          <p:cNvPr id="29" name="图片 28">
            <a:extLst>
              <a:ext uri="{FF2B5EF4-FFF2-40B4-BE49-F238E27FC236}">
                <a16:creationId xmlns:a16="http://schemas.microsoft.com/office/drawing/2014/main" id="{0D9B11EC-ABB3-093C-B0E2-D6DF672490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160" y="0"/>
            <a:ext cx="5196840" cy="2270760"/>
          </a:xfrm>
          <a:prstGeom prst="rect">
            <a:avLst/>
          </a:prstGeom>
        </p:spPr>
      </p:pic>
      <p:pic>
        <p:nvPicPr>
          <p:cNvPr id="23" name="图片 22">
            <a:extLst>
              <a:ext uri="{FF2B5EF4-FFF2-40B4-BE49-F238E27FC236}">
                <a16:creationId xmlns:a16="http://schemas.microsoft.com/office/drawing/2014/main" id="{17F31ED2-80B0-6567-1D89-BE64F2EC9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35078">
            <a:off x="-1477096" y="-655604"/>
            <a:ext cx="6915721" cy="10373582"/>
          </a:xfrm>
          <a:prstGeom prst="rect">
            <a:avLst/>
          </a:prstGeom>
        </p:spPr>
      </p:pic>
      <p:sp>
        <p:nvSpPr>
          <p:cNvPr id="24" name="文本框 23">
            <a:extLst>
              <a:ext uri="{FF2B5EF4-FFF2-40B4-BE49-F238E27FC236}">
                <a16:creationId xmlns:a16="http://schemas.microsoft.com/office/drawing/2014/main" id="{32E38D1C-D9F0-3E31-4BED-8446FEFA78A0}"/>
              </a:ext>
            </a:extLst>
          </p:cNvPr>
          <p:cNvSpPr txBox="1"/>
          <p:nvPr/>
        </p:nvSpPr>
        <p:spPr>
          <a:xfrm>
            <a:off x="6254609" y="2837481"/>
            <a:ext cx="3533308" cy="690490"/>
          </a:xfrm>
          <a:prstGeom prst="rect">
            <a:avLst/>
          </a:prstGeom>
          <a:noFill/>
        </p:spPr>
        <p:txBody>
          <a:bodyPr wrap="square" rtlCol="0">
            <a:normAutofit fontScale="85000" lnSpcReduction="10000"/>
          </a:bodyPr>
          <a:lstStyle/>
          <a:p>
            <a:pPr algn="dist"/>
            <a:r>
              <a:rPr kumimoji="1" lang="en-US" altLang="vi-VN" sz="2800" dirty="0">
                <a:solidFill>
                  <a:schemeClr val="bg1"/>
                </a:solidFill>
                <a:latin typeface="Noto Sans"/>
                <a:ea typeface="Noto Sans"/>
                <a:cs typeface="+mn-ea"/>
                <a:sym typeface="+mn-lt"/>
              </a:rPr>
              <a:t>KẾT QUẢ &amp; ĐÁNH GIÁ</a:t>
            </a:r>
            <a:endParaRPr kumimoji="1" lang="vi-VN" altLang="vi-VN" sz="2800" dirty="0">
              <a:solidFill>
                <a:schemeClr val="bg1"/>
              </a:solidFill>
              <a:latin typeface="Noto Sans"/>
              <a:ea typeface="Noto Sans"/>
              <a:cs typeface="+mn-ea"/>
              <a:sym typeface="+mn-lt"/>
            </a:endParaRPr>
          </a:p>
        </p:txBody>
      </p:sp>
      <p:sp>
        <p:nvSpPr>
          <p:cNvPr id="26" name="文本框 25">
            <a:extLst>
              <a:ext uri="{FF2B5EF4-FFF2-40B4-BE49-F238E27FC236}">
                <a16:creationId xmlns:a16="http://schemas.microsoft.com/office/drawing/2014/main" id="{375181C5-E641-A82B-B8C6-1ADBB817DE7F}"/>
              </a:ext>
            </a:extLst>
          </p:cNvPr>
          <p:cNvSpPr txBox="1"/>
          <p:nvPr/>
        </p:nvSpPr>
        <p:spPr>
          <a:xfrm>
            <a:off x="6969289" y="2191000"/>
            <a:ext cx="2103949" cy="646481"/>
          </a:xfrm>
          <a:prstGeom prst="rect">
            <a:avLst/>
          </a:prstGeom>
          <a:noFill/>
        </p:spPr>
        <p:txBody>
          <a:bodyPr wrap="none" rtlCol="0">
            <a:normAutofit/>
          </a:bodyPr>
          <a:lstStyle/>
          <a:p>
            <a:pPr algn="ctr"/>
            <a:r>
              <a:rPr lang="vi-VN" altLang="vi-VN" sz="3600">
                <a:gradFill>
                  <a:gsLst>
                    <a:gs pos="0">
                      <a:srgbClr val="4ED7F7"/>
                    </a:gs>
                    <a:gs pos="44000">
                      <a:srgbClr val="6DE1F2"/>
                    </a:gs>
                    <a:gs pos="100000">
                      <a:srgbClr val="84F6DF"/>
                    </a:gs>
                  </a:gsLst>
                  <a:lin ang="5400000" scaled="1"/>
                </a:gradFill>
                <a:latin typeface="Noto Sans"/>
                <a:ea typeface="Noto Sans"/>
              </a:rPr>
              <a:t>PHẦN 04</a:t>
            </a:r>
            <a:endParaRPr lang="zh-CN" altLang="en-US" sz="3600">
              <a:gradFill>
                <a:gsLst>
                  <a:gs pos="0">
                    <a:srgbClr val="4ED7F7"/>
                  </a:gs>
                  <a:gs pos="44000">
                    <a:srgbClr val="6DE1F2"/>
                  </a:gs>
                  <a:gs pos="100000">
                    <a:srgbClr val="84F6DF"/>
                  </a:gs>
                </a:gsLst>
                <a:lin ang="5400000" scaled="1"/>
              </a:gra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16878026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20">
            <a:extLst>
              <a:ext uri="{FF2B5EF4-FFF2-40B4-BE49-F238E27FC236}">
                <a16:creationId xmlns:a16="http://schemas.microsoft.com/office/drawing/2014/main" id="{9948B5FA-6D32-E4A8-24C3-92C9ACCDC678}"/>
              </a:ext>
            </a:extLst>
          </p:cNvPr>
          <p:cNvGrpSpPr/>
          <p:nvPr/>
        </p:nvGrpSpPr>
        <p:grpSpPr>
          <a:xfrm>
            <a:off x="247751" y="249504"/>
            <a:ext cx="4459332" cy="685800"/>
            <a:chOff x="260630" y="274320"/>
            <a:chExt cx="3645848" cy="685800"/>
          </a:xfrm>
        </p:grpSpPr>
        <p:sp>
          <p:nvSpPr>
            <p:cNvPr id="46" name="TextBox 55">
              <a:extLst>
                <a:ext uri="{FF2B5EF4-FFF2-40B4-BE49-F238E27FC236}">
                  <a16:creationId xmlns:a16="http://schemas.microsoft.com/office/drawing/2014/main" id="{115D23D0-1987-51B6-5596-9C856591367D}"/>
                </a:ext>
              </a:extLst>
            </p:cNvPr>
            <p:cNvSpPr txBox="1"/>
            <p:nvPr/>
          </p:nvSpPr>
          <p:spPr>
            <a:xfrm>
              <a:off x="854718" y="431975"/>
              <a:ext cx="3051760"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KẾT QUẢ &amp; ĐÁNH GIÁ</a:t>
              </a:r>
              <a:endParaRPr lang="vi-VN" altLang="vi-VN" sz="2400" b="1" dirty="0">
                <a:solidFill>
                  <a:schemeClr val="tx1">
                    <a:lumMod val="75000"/>
                    <a:lumOff val="25000"/>
                  </a:schemeClr>
                </a:solidFill>
                <a:latin typeface="Noto Sans"/>
                <a:ea typeface="Noto Sans"/>
                <a:cs typeface="+mn-ea"/>
                <a:sym typeface="+mn-lt"/>
              </a:endParaRPr>
            </a:p>
          </p:txBody>
        </p:sp>
        <p:sp>
          <p:nvSpPr>
            <p:cNvPr id="47" name="椭圆 23">
              <a:extLst>
                <a:ext uri="{FF2B5EF4-FFF2-40B4-BE49-F238E27FC236}">
                  <a16:creationId xmlns:a16="http://schemas.microsoft.com/office/drawing/2014/main" id="{8E0E8066-6E4A-2F41-67E8-EEA948D845B4}"/>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vi-VN" altLang="vi-VN" sz="1900">
                  <a:solidFill>
                    <a:schemeClr val="bg1"/>
                  </a:solidFill>
                  <a:latin typeface="Noto Sans"/>
                  <a:ea typeface="Noto Sans"/>
                </a:rPr>
                <a:t>04</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
        <p:nvSpPr>
          <p:cNvPr id="2" name="TextBox 1"/>
          <p:cNvSpPr txBox="1"/>
          <p:nvPr/>
        </p:nvSpPr>
        <p:spPr>
          <a:xfrm>
            <a:off x="247751" y="1652756"/>
            <a:ext cx="6335929" cy="3847207"/>
          </a:xfrm>
          <a:prstGeom prst="rect">
            <a:avLst/>
          </a:prstGeom>
          <a:noFill/>
        </p:spPr>
        <p:txBody>
          <a:bodyPr wrap="square" rtlCol="0">
            <a:spAutoFit/>
          </a:bodyPr>
          <a:lstStyle/>
          <a:p>
            <a:r>
              <a:rPr lang="en-US" sz="1600" b="1" i="1" dirty="0" err="1"/>
              <a:t>Hiệu</a:t>
            </a:r>
            <a:r>
              <a:rPr lang="en-US" sz="1600" b="1" i="1" dirty="0"/>
              <a:t> </a:t>
            </a:r>
            <a:r>
              <a:rPr lang="en-US" sz="1600" b="1" i="1" dirty="0" err="1"/>
              <a:t>suất</a:t>
            </a:r>
            <a:r>
              <a:rPr lang="en-US" sz="1600" b="1" i="1" dirty="0"/>
              <a:t> T-CLASS :</a:t>
            </a:r>
          </a:p>
          <a:p>
            <a:r>
              <a:rPr lang="en-US" b="1" i="1" dirty="0"/>
              <a:t> </a:t>
            </a:r>
            <a:r>
              <a:rPr lang="en-US" sz="1400" i="1" dirty="0"/>
              <a:t>T-CLASS </a:t>
            </a:r>
            <a:r>
              <a:rPr lang="en-US" sz="1400" i="1" dirty="0" err="1"/>
              <a:t>vượt</a:t>
            </a:r>
            <a:r>
              <a:rPr lang="en-US" sz="1400" i="1" dirty="0"/>
              <a:t> </a:t>
            </a:r>
            <a:r>
              <a:rPr lang="en-US" sz="1400" i="1" dirty="0" err="1"/>
              <a:t>trội</a:t>
            </a:r>
            <a:r>
              <a:rPr lang="en-US" sz="1400" i="1" dirty="0"/>
              <a:t> </a:t>
            </a:r>
            <a:r>
              <a:rPr lang="en-US" sz="1400" i="1" dirty="0" err="1"/>
              <a:t>hơn</a:t>
            </a:r>
            <a:r>
              <a:rPr lang="en-US" sz="1400" i="1" dirty="0"/>
              <a:t> </a:t>
            </a:r>
            <a:r>
              <a:rPr lang="en-US" sz="1400" i="1" dirty="0" err="1"/>
              <a:t>đáng</a:t>
            </a:r>
            <a:r>
              <a:rPr lang="en-US" sz="1400" i="1" dirty="0"/>
              <a:t> </a:t>
            </a:r>
            <a:r>
              <a:rPr lang="en-US" sz="1400" i="1" dirty="0" err="1"/>
              <a:t>kể</a:t>
            </a:r>
            <a:r>
              <a:rPr lang="en-US" sz="1400" i="1" dirty="0"/>
              <a:t> so </a:t>
            </a:r>
            <a:r>
              <a:rPr lang="en-US" sz="1400" i="1" dirty="0" err="1"/>
              <a:t>với</a:t>
            </a:r>
            <a:r>
              <a:rPr lang="en-US" sz="1400" i="1" dirty="0"/>
              <a:t> </a:t>
            </a:r>
            <a:r>
              <a:rPr lang="en-US" sz="1400" i="1" dirty="0" err="1"/>
              <a:t>các</a:t>
            </a:r>
            <a:r>
              <a:rPr lang="en-US" sz="1400" i="1" dirty="0"/>
              <a:t> </a:t>
            </a:r>
            <a:r>
              <a:rPr lang="en-US" sz="1400" i="1" dirty="0" err="1"/>
              <a:t>phương</a:t>
            </a:r>
            <a:r>
              <a:rPr lang="en-US" sz="1400" i="1" dirty="0"/>
              <a:t> </a:t>
            </a:r>
            <a:r>
              <a:rPr lang="en-US" sz="1400" i="1" dirty="0" err="1"/>
              <a:t>pháp</a:t>
            </a:r>
            <a:r>
              <a:rPr lang="en-US" sz="1400" i="1" dirty="0"/>
              <a:t> </a:t>
            </a:r>
            <a:r>
              <a:rPr lang="en-US" sz="1400" i="1" dirty="0" err="1"/>
              <a:t>cơ</a:t>
            </a:r>
            <a:r>
              <a:rPr lang="en-US" sz="1400" i="1" dirty="0"/>
              <a:t> </a:t>
            </a:r>
            <a:r>
              <a:rPr lang="en-US" sz="1400" i="1" dirty="0" err="1"/>
              <a:t>sở</a:t>
            </a:r>
            <a:r>
              <a:rPr lang="en-US" sz="1400" i="1" dirty="0"/>
              <a:t> (</a:t>
            </a:r>
            <a:r>
              <a:rPr lang="en-US" sz="1400" i="1" dirty="0" err="1"/>
              <a:t>lớp</a:t>
            </a:r>
            <a:r>
              <a:rPr lang="en-US" sz="1400" i="1" dirty="0"/>
              <a:t> </a:t>
            </a:r>
            <a:r>
              <a:rPr lang="en-US" sz="1400" i="1" dirty="0" err="1"/>
              <a:t>đa</a:t>
            </a:r>
            <a:r>
              <a:rPr lang="en-US" sz="1400" i="1" dirty="0"/>
              <a:t> </a:t>
            </a:r>
            <a:r>
              <a:rPr lang="en-US" sz="1400" i="1" dirty="0" err="1"/>
              <a:t>số</a:t>
            </a:r>
            <a:r>
              <a:rPr lang="en-US" sz="1400" i="1" dirty="0"/>
              <a:t>, </a:t>
            </a:r>
            <a:r>
              <a:rPr lang="en-US" sz="1400" i="1" dirty="0" err="1"/>
              <a:t>đường</a:t>
            </a:r>
            <a:r>
              <a:rPr lang="en-US" sz="1400" i="1" dirty="0"/>
              <a:t> </a:t>
            </a:r>
            <a:r>
              <a:rPr lang="en-US" sz="1400" i="1" dirty="0" err="1"/>
              <a:t>cơ</a:t>
            </a:r>
            <a:r>
              <a:rPr lang="en-US" sz="1400" i="1" dirty="0"/>
              <a:t> </a:t>
            </a:r>
            <a:r>
              <a:rPr lang="en-US" sz="1400" i="1" dirty="0" err="1"/>
              <a:t>sở</a:t>
            </a:r>
            <a:r>
              <a:rPr lang="en-US" sz="1400" i="1" dirty="0"/>
              <a:t> Freebase, </a:t>
            </a:r>
            <a:r>
              <a:rPr lang="en-US" sz="1400" i="1" dirty="0" err="1"/>
              <a:t>đường</a:t>
            </a:r>
            <a:r>
              <a:rPr lang="en-US" sz="1400" i="1" dirty="0"/>
              <a:t> </a:t>
            </a:r>
            <a:r>
              <a:rPr lang="en-US" sz="1400" i="1" dirty="0" err="1"/>
              <a:t>cơ</a:t>
            </a:r>
            <a:r>
              <a:rPr lang="en-US" sz="1400" i="1" dirty="0"/>
              <a:t> </a:t>
            </a:r>
            <a:r>
              <a:rPr lang="en-US" sz="1400" i="1" dirty="0" err="1"/>
              <a:t>sở</a:t>
            </a:r>
            <a:r>
              <a:rPr lang="en-US" sz="1400" i="1" dirty="0"/>
              <a:t> </a:t>
            </a:r>
            <a:r>
              <a:rPr lang="en-US" sz="1400" i="1" dirty="0" err="1"/>
              <a:t>có</a:t>
            </a:r>
            <a:r>
              <a:rPr lang="en-US" sz="1400" i="1" dirty="0"/>
              <a:t> </a:t>
            </a:r>
            <a:r>
              <a:rPr lang="en-US" sz="1400" i="1" dirty="0" err="1"/>
              <a:t>giám</a:t>
            </a:r>
            <a:r>
              <a:rPr lang="en-US" sz="1400" i="1" dirty="0"/>
              <a:t> </a:t>
            </a:r>
            <a:r>
              <a:rPr lang="en-US" sz="1400" i="1" dirty="0" err="1"/>
              <a:t>sát</a:t>
            </a:r>
            <a:r>
              <a:rPr lang="en-US" sz="1400" i="1" dirty="0"/>
              <a:t>, </a:t>
            </a:r>
            <a:r>
              <a:rPr lang="en-US" sz="1400" i="1" dirty="0" err="1"/>
              <a:t>đồng</a:t>
            </a:r>
            <a:r>
              <a:rPr lang="en-US" sz="1400" i="1" dirty="0"/>
              <a:t> </a:t>
            </a:r>
            <a:r>
              <a:rPr lang="en-US" sz="1400" i="1" dirty="0" err="1"/>
              <a:t>đào</a:t>
            </a:r>
            <a:r>
              <a:rPr lang="en-US" sz="1400" i="1" dirty="0"/>
              <a:t> </a:t>
            </a:r>
            <a:r>
              <a:rPr lang="en-US" sz="1400" i="1" dirty="0" err="1"/>
              <a:t>tạo</a:t>
            </a:r>
            <a:r>
              <a:rPr lang="en-US" sz="1400" i="1" dirty="0"/>
              <a:t>) </a:t>
            </a:r>
            <a:r>
              <a:rPr lang="en-US" sz="1400" i="1" dirty="0" err="1"/>
              <a:t>trong</a:t>
            </a:r>
            <a:r>
              <a:rPr lang="en-US" sz="1400" i="1" dirty="0"/>
              <a:t> </a:t>
            </a:r>
            <a:r>
              <a:rPr lang="en-US" sz="1400" i="1" dirty="0" err="1"/>
              <a:t>phân</a:t>
            </a:r>
            <a:r>
              <a:rPr lang="en-US" sz="1400" i="1" dirty="0"/>
              <a:t> </a:t>
            </a:r>
            <a:r>
              <a:rPr lang="en-US" sz="1400" i="1" dirty="0" err="1"/>
              <a:t>loại</a:t>
            </a:r>
            <a:r>
              <a:rPr lang="en-US" sz="1400" i="1" dirty="0"/>
              <a:t> </a:t>
            </a:r>
            <a:r>
              <a:rPr lang="en-US" sz="1400" i="1" dirty="0" err="1"/>
              <a:t>thực</a:t>
            </a:r>
            <a:r>
              <a:rPr lang="en-US" sz="1400" i="1" dirty="0"/>
              <a:t> </a:t>
            </a:r>
            <a:r>
              <a:rPr lang="en-US" sz="1400" i="1" dirty="0" err="1"/>
              <a:t>thể</a:t>
            </a:r>
            <a:r>
              <a:rPr lang="en-US" sz="1400" i="1" dirty="0"/>
              <a:t> </a:t>
            </a:r>
            <a:r>
              <a:rPr lang="en-US" sz="1400" i="1" dirty="0" err="1"/>
              <a:t>được</a:t>
            </a:r>
            <a:r>
              <a:rPr lang="en-US" sz="1400" i="1" dirty="0"/>
              <a:t> </a:t>
            </a:r>
            <a:r>
              <a:rPr lang="en-US" sz="1400" i="1" dirty="0" err="1"/>
              <a:t>đặt</a:t>
            </a:r>
            <a:r>
              <a:rPr lang="en-US" sz="1400" i="1" dirty="0"/>
              <a:t> </a:t>
            </a:r>
            <a:r>
              <a:rPr lang="en-US" sz="1400" i="1" dirty="0" err="1"/>
              <a:t>tên</a:t>
            </a:r>
            <a:r>
              <a:rPr lang="en-US" sz="1400" i="1" dirty="0"/>
              <a:t> </a:t>
            </a:r>
            <a:r>
              <a:rPr lang="en-US" sz="1400" i="1" dirty="0" err="1"/>
              <a:t>trên</a:t>
            </a:r>
            <a:r>
              <a:rPr lang="en-US" sz="1400" i="1" dirty="0"/>
              <a:t> </a:t>
            </a:r>
            <a:r>
              <a:rPr lang="en-US" sz="1400" i="1" dirty="0" err="1"/>
              <a:t>dữ</a:t>
            </a:r>
            <a:r>
              <a:rPr lang="en-US" sz="1400" i="1" dirty="0"/>
              <a:t> </a:t>
            </a:r>
            <a:r>
              <a:rPr lang="en-US" sz="1400" i="1" dirty="0" err="1"/>
              <a:t>liệu</a:t>
            </a:r>
            <a:r>
              <a:rPr lang="en-US" sz="1400" i="1" dirty="0"/>
              <a:t> Twitter.</a:t>
            </a:r>
          </a:p>
          <a:p>
            <a:pPr lvl="0"/>
            <a:endParaRPr lang="en-US" i="1" dirty="0"/>
          </a:p>
          <a:p>
            <a:r>
              <a:rPr lang="en-US" sz="1600" b="1" i="1" dirty="0"/>
              <a:t>Entity Strings so </a:t>
            </a:r>
            <a:r>
              <a:rPr lang="en-US" sz="1600" b="1" i="1" dirty="0" err="1"/>
              <a:t>với</a:t>
            </a:r>
            <a:r>
              <a:rPr lang="en-US" sz="1600" b="1" i="1" dirty="0"/>
              <a:t> Entity Mentions:</a:t>
            </a:r>
          </a:p>
          <a:p>
            <a:pPr lvl="0"/>
            <a:r>
              <a:rPr lang="en-US" sz="1600" i="1" dirty="0" err="1"/>
              <a:t>LabeledLDA</a:t>
            </a:r>
            <a:r>
              <a:rPr lang="en-US" sz="1600" i="1" dirty="0"/>
              <a:t>, </a:t>
            </a:r>
            <a:r>
              <a:rPr lang="en-US" sz="1600" i="1" dirty="0" err="1"/>
              <a:t>nhóm</a:t>
            </a:r>
            <a:r>
              <a:rPr lang="en-US" sz="1600" i="1" dirty="0"/>
              <a:t> </a:t>
            </a:r>
            <a:r>
              <a:rPr lang="en-US" sz="1600" i="1" dirty="0" err="1"/>
              <a:t>các</a:t>
            </a:r>
            <a:r>
              <a:rPr lang="en-US" sz="1600" i="1" dirty="0"/>
              <a:t> </a:t>
            </a:r>
            <a:r>
              <a:rPr lang="en-US" sz="1600" i="1" dirty="0" err="1"/>
              <a:t>từ</a:t>
            </a:r>
            <a:r>
              <a:rPr lang="en-US" sz="1600" i="1" dirty="0"/>
              <a:t> </a:t>
            </a:r>
            <a:r>
              <a:rPr lang="en-US" sz="1600" i="1" dirty="0" err="1"/>
              <a:t>trên</a:t>
            </a:r>
            <a:r>
              <a:rPr lang="en-US" sz="1600" i="1" dirty="0"/>
              <a:t> </a:t>
            </a:r>
            <a:r>
              <a:rPr lang="en-US" sz="1600" i="1" dirty="0" err="1"/>
              <a:t>tất</a:t>
            </a:r>
            <a:r>
              <a:rPr lang="en-US" sz="1600" i="1" dirty="0"/>
              <a:t> </a:t>
            </a:r>
            <a:r>
              <a:rPr lang="en-US" sz="1600" i="1" dirty="0" err="1"/>
              <a:t>cả</a:t>
            </a:r>
            <a:r>
              <a:rPr lang="en-US" sz="1600" i="1" dirty="0"/>
              <a:t> </a:t>
            </a:r>
            <a:r>
              <a:rPr lang="en-US" sz="1600" i="1" dirty="0" err="1"/>
              <a:t>các</a:t>
            </a:r>
            <a:r>
              <a:rPr lang="en-US" sz="1600" i="1" dirty="0"/>
              <a:t> </a:t>
            </a:r>
            <a:r>
              <a:rPr lang="en-US" sz="1600" i="1" dirty="0" err="1"/>
              <a:t>đề</a:t>
            </a:r>
            <a:r>
              <a:rPr lang="en-US" sz="1600" i="1" dirty="0"/>
              <a:t> </a:t>
            </a:r>
            <a:r>
              <a:rPr lang="en-US" sz="1600" i="1" dirty="0" err="1"/>
              <a:t>cập</a:t>
            </a:r>
            <a:r>
              <a:rPr lang="en-US" sz="1600" i="1" dirty="0"/>
              <a:t> </a:t>
            </a:r>
            <a:r>
              <a:rPr lang="en-US" sz="1600" i="1" dirty="0" err="1"/>
              <a:t>đến</a:t>
            </a:r>
            <a:r>
              <a:rPr lang="en-US" sz="1600" i="1" dirty="0"/>
              <a:t> </a:t>
            </a:r>
            <a:r>
              <a:rPr lang="en-US" sz="1600" i="1" dirty="0" err="1"/>
              <a:t>một</a:t>
            </a:r>
            <a:r>
              <a:rPr lang="en-US" sz="1600" i="1" dirty="0"/>
              <a:t> </a:t>
            </a:r>
            <a:r>
              <a:rPr lang="en-US" sz="1600" i="1" dirty="0" err="1"/>
              <a:t>thực</a:t>
            </a:r>
            <a:r>
              <a:rPr lang="en-US" sz="1600" i="1" dirty="0"/>
              <a:t> </a:t>
            </a:r>
            <a:r>
              <a:rPr lang="en-US" sz="1600" i="1" dirty="0" err="1"/>
              <a:t>thể</a:t>
            </a:r>
            <a:r>
              <a:rPr lang="en-US" sz="1600" i="1" dirty="0"/>
              <a:t>, </a:t>
            </a:r>
            <a:r>
              <a:rPr lang="en-US" sz="1600" i="1" dirty="0" err="1"/>
              <a:t>hoạt</a:t>
            </a:r>
            <a:r>
              <a:rPr lang="en-US" sz="1600" i="1" dirty="0"/>
              <a:t> </a:t>
            </a:r>
            <a:r>
              <a:rPr lang="en-US" sz="1600" i="1" dirty="0" err="1"/>
              <a:t>động</a:t>
            </a:r>
            <a:r>
              <a:rPr lang="en-US" sz="1600" i="1" dirty="0"/>
              <a:t> </a:t>
            </a:r>
            <a:r>
              <a:rPr lang="en-US" sz="1600" i="1" dirty="0" err="1"/>
              <a:t>tốt</a:t>
            </a:r>
            <a:r>
              <a:rPr lang="en-US" sz="1600" i="1" dirty="0"/>
              <a:t> </a:t>
            </a:r>
            <a:r>
              <a:rPr lang="en-US" sz="1600" i="1" dirty="0" err="1"/>
              <a:t>hơn</a:t>
            </a:r>
            <a:r>
              <a:rPr lang="en-US" sz="1600" i="1" dirty="0"/>
              <a:t> DL-</a:t>
            </a:r>
            <a:r>
              <a:rPr lang="en-US" sz="1600" i="1" dirty="0" err="1"/>
              <a:t>Cotrain</a:t>
            </a:r>
            <a:r>
              <a:rPr lang="en-US" sz="1600" i="1" dirty="0"/>
              <a:t>, </a:t>
            </a:r>
            <a:r>
              <a:rPr lang="en-US" sz="1600" i="1" dirty="0" err="1"/>
              <a:t>xem</a:t>
            </a:r>
            <a:r>
              <a:rPr lang="en-US" sz="1600" i="1" dirty="0"/>
              <a:t> </a:t>
            </a:r>
            <a:r>
              <a:rPr lang="en-US" sz="1600" i="1" dirty="0" err="1"/>
              <a:t>xét</a:t>
            </a:r>
            <a:r>
              <a:rPr lang="en-US" sz="1600" i="1" dirty="0"/>
              <a:t> </a:t>
            </a:r>
            <a:r>
              <a:rPr lang="en-US" sz="1600" i="1" dirty="0" err="1"/>
              <a:t>các</a:t>
            </a:r>
            <a:r>
              <a:rPr lang="en-US" sz="1600" i="1" dirty="0"/>
              <a:t> </a:t>
            </a:r>
            <a:r>
              <a:rPr lang="en-US" sz="1600" i="1" dirty="0" err="1"/>
              <a:t>đề</a:t>
            </a:r>
            <a:r>
              <a:rPr lang="en-US" sz="1600" i="1" dirty="0"/>
              <a:t> </a:t>
            </a:r>
            <a:r>
              <a:rPr lang="en-US" sz="1600" i="1" dirty="0" err="1"/>
              <a:t>cập</a:t>
            </a:r>
            <a:r>
              <a:rPr lang="en-US" sz="1600" i="1" dirty="0"/>
              <a:t> </a:t>
            </a:r>
            <a:r>
              <a:rPr lang="en-US" sz="1600" i="1" dirty="0" err="1"/>
              <a:t>riêng</a:t>
            </a:r>
            <a:r>
              <a:rPr lang="en-US" sz="1600" i="1" dirty="0"/>
              <a:t> </a:t>
            </a:r>
            <a:r>
              <a:rPr lang="en-US" sz="1600" i="1" dirty="0" err="1"/>
              <a:t>biệt</a:t>
            </a:r>
            <a:r>
              <a:rPr lang="en-US" sz="1600" i="1" dirty="0"/>
              <a:t>.</a:t>
            </a:r>
          </a:p>
          <a:p>
            <a:pPr lvl="0"/>
            <a:r>
              <a:rPr lang="en-US" sz="1600" i="1" dirty="0" err="1"/>
              <a:t>Điều</a:t>
            </a:r>
            <a:r>
              <a:rPr lang="en-US" sz="1600" i="1" dirty="0"/>
              <a:t> </a:t>
            </a:r>
            <a:r>
              <a:rPr lang="en-US" sz="1600" i="1" dirty="0" err="1"/>
              <a:t>này</a:t>
            </a:r>
            <a:r>
              <a:rPr lang="en-US" sz="1600" i="1" dirty="0"/>
              <a:t> </a:t>
            </a:r>
            <a:r>
              <a:rPr lang="en-US" sz="1600" i="1" dirty="0" err="1"/>
              <a:t>cho</a:t>
            </a:r>
            <a:r>
              <a:rPr lang="en-US" sz="1600" i="1" dirty="0"/>
              <a:t> </a:t>
            </a:r>
            <a:r>
              <a:rPr lang="en-US" sz="1600" i="1" dirty="0" err="1"/>
              <a:t>thấy</a:t>
            </a:r>
            <a:r>
              <a:rPr lang="en-US" sz="1600" i="1" dirty="0"/>
              <a:t> </a:t>
            </a:r>
            <a:r>
              <a:rPr lang="en-US" sz="1600" i="1" dirty="0" err="1"/>
              <a:t>khả</a:t>
            </a:r>
            <a:r>
              <a:rPr lang="en-US" sz="1600" i="1" dirty="0"/>
              <a:t> </a:t>
            </a:r>
            <a:r>
              <a:rPr lang="en-US" sz="1600" i="1" dirty="0" err="1"/>
              <a:t>năng</a:t>
            </a:r>
            <a:r>
              <a:rPr lang="en-US" sz="1600" i="1" dirty="0"/>
              <a:t> chia </a:t>
            </a:r>
            <a:r>
              <a:rPr lang="en-US" sz="1600" i="1" dirty="0" err="1"/>
              <a:t>sẻ</a:t>
            </a:r>
            <a:r>
              <a:rPr lang="en-US" sz="1600" i="1" dirty="0"/>
              <a:t> </a:t>
            </a:r>
            <a:r>
              <a:rPr lang="en-US" sz="1600" i="1" dirty="0" err="1"/>
              <a:t>thông</a:t>
            </a:r>
            <a:r>
              <a:rPr lang="en-US" sz="1600" i="1" dirty="0"/>
              <a:t> tin </a:t>
            </a:r>
            <a:r>
              <a:rPr lang="en-US" sz="1600" i="1" dirty="0" err="1"/>
              <a:t>giữa</a:t>
            </a:r>
            <a:r>
              <a:rPr lang="en-US" sz="1600" i="1" dirty="0"/>
              <a:t> </a:t>
            </a:r>
            <a:r>
              <a:rPr lang="en-US" sz="1600" i="1" dirty="0" err="1"/>
              <a:t>các</a:t>
            </a:r>
            <a:r>
              <a:rPr lang="en-US" sz="1600" i="1" dirty="0"/>
              <a:t> </a:t>
            </a:r>
            <a:r>
              <a:rPr lang="en-US" sz="1600" i="1" dirty="0" err="1"/>
              <a:t>đề</a:t>
            </a:r>
            <a:r>
              <a:rPr lang="en-US" sz="1600" i="1" dirty="0"/>
              <a:t> </a:t>
            </a:r>
            <a:r>
              <a:rPr lang="en-US" sz="1600" i="1" dirty="0" err="1"/>
              <a:t>cập</a:t>
            </a:r>
            <a:r>
              <a:rPr lang="en-US" sz="1600" i="1" dirty="0"/>
              <a:t> </a:t>
            </a:r>
            <a:r>
              <a:rPr lang="en-US" sz="1600" i="1" dirty="0" err="1"/>
              <a:t>của</a:t>
            </a:r>
            <a:r>
              <a:rPr lang="en-US" sz="1600" i="1" dirty="0"/>
              <a:t> </a:t>
            </a:r>
            <a:r>
              <a:rPr lang="en-US" sz="1600" i="1" dirty="0" err="1"/>
              <a:t>LabeledLDA</a:t>
            </a:r>
            <a:r>
              <a:rPr lang="en-US" sz="1600" i="1" dirty="0"/>
              <a:t> </a:t>
            </a:r>
            <a:r>
              <a:rPr lang="en-US" sz="1600" i="1" dirty="0" err="1"/>
              <a:t>có</a:t>
            </a:r>
            <a:r>
              <a:rPr lang="en-US" sz="1600" i="1" dirty="0"/>
              <a:t> </a:t>
            </a:r>
            <a:r>
              <a:rPr lang="en-US" sz="1600" i="1" dirty="0" err="1"/>
              <a:t>lợi</a:t>
            </a:r>
            <a:r>
              <a:rPr lang="en-US" sz="1600" i="1" dirty="0"/>
              <a:t> </a:t>
            </a:r>
            <a:r>
              <a:rPr lang="en-US" sz="1600" i="1" dirty="0" err="1"/>
              <a:t>cho</a:t>
            </a:r>
            <a:r>
              <a:rPr lang="en-US" sz="1600" i="1" dirty="0"/>
              <a:t> </a:t>
            </a:r>
            <a:r>
              <a:rPr lang="en-US" sz="1600" i="1" dirty="0" err="1"/>
              <a:t>việc</a:t>
            </a:r>
            <a:r>
              <a:rPr lang="en-US" sz="1600" i="1" dirty="0"/>
              <a:t> </a:t>
            </a:r>
            <a:r>
              <a:rPr lang="en-US" sz="1600" i="1" dirty="0" err="1"/>
              <a:t>phân</a:t>
            </a:r>
            <a:r>
              <a:rPr lang="en-US" sz="1600" i="1" dirty="0"/>
              <a:t> </a:t>
            </a:r>
            <a:r>
              <a:rPr lang="en-US" sz="1600" i="1" dirty="0" err="1"/>
              <a:t>loại</a:t>
            </a:r>
            <a:r>
              <a:rPr lang="en-US" sz="1600" i="1" dirty="0"/>
              <a:t>.</a:t>
            </a:r>
          </a:p>
          <a:p>
            <a:pPr lvl="0"/>
            <a:endParaRPr lang="en-US" i="1" dirty="0"/>
          </a:p>
          <a:p>
            <a:r>
              <a:rPr lang="en-US" sz="1600" b="1" i="1" dirty="0" err="1"/>
              <a:t>Hệ</a:t>
            </a:r>
            <a:r>
              <a:rPr lang="en-US" sz="1600" b="1" i="1" dirty="0"/>
              <a:t> </a:t>
            </a:r>
            <a:r>
              <a:rPr lang="en-US" sz="1600" b="1" i="1" dirty="0" err="1"/>
              <a:t>thống</a:t>
            </a:r>
            <a:r>
              <a:rPr lang="en-US" sz="1600" b="1" i="1" dirty="0"/>
              <a:t> end-to-end:</a:t>
            </a:r>
          </a:p>
          <a:p>
            <a:pPr lvl="0"/>
            <a:r>
              <a:rPr lang="en-US" sz="1600" i="1" dirty="0"/>
              <a:t>T-NER, </a:t>
            </a:r>
            <a:r>
              <a:rPr lang="en-US" sz="1600" i="1" dirty="0" err="1"/>
              <a:t>kết</a:t>
            </a:r>
            <a:r>
              <a:rPr lang="en-US" sz="1600" i="1" dirty="0"/>
              <a:t> </a:t>
            </a:r>
            <a:r>
              <a:rPr lang="en-US" sz="1600" i="1" dirty="0" err="1"/>
              <a:t>hợp</a:t>
            </a:r>
            <a:r>
              <a:rPr lang="en-US" sz="1600" i="1" dirty="0"/>
              <a:t> </a:t>
            </a:r>
            <a:r>
              <a:rPr lang="en-US" sz="1600" i="1" dirty="0" err="1"/>
              <a:t>phân</a:t>
            </a:r>
            <a:r>
              <a:rPr lang="en-US" sz="1600" i="1" dirty="0"/>
              <a:t> </a:t>
            </a:r>
            <a:r>
              <a:rPr lang="en-US" sz="1600" i="1" dirty="0" err="1"/>
              <a:t>khúc</a:t>
            </a:r>
            <a:r>
              <a:rPr lang="en-US" sz="1600" i="1" dirty="0"/>
              <a:t> </a:t>
            </a:r>
            <a:r>
              <a:rPr lang="en-US" sz="1600" i="1" dirty="0" err="1"/>
              <a:t>và</a:t>
            </a:r>
            <a:r>
              <a:rPr lang="en-US" sz="1600" i="1" dirty="0"/>
              <a:t> </a:t>
            </a:r>
            <a:r>
              <a:rPr lang="en-US" sz="1600" i="1" dirty="0" err="1"/>
              <a:t>phân</a:t>
            </a:r>
            <a:r>
              <a:rPr lang="en-US" sz="1600" i="1" dirty="0"/>
              <a:t> </a:t>
            </a:r>
            <a:r>
              <a:rPr lang="en-US" sz="1600" i="1" dirty="0" err="1"/>
              <a:t>loại</a:t>
            </a:r>
            <a:r>
              <a:rPr lang="en-US" sz="1600" i="1" dirty="0"/>
              <a:t>, </a:t>
            </a:r>
            <a:r>
              <a:rPr lang="en-US" sz="1600" i="1" dirty="0" err="1"/>
              <a:t>tăng</a:t>
            </a:r>
            <a:r>
              <a:rPr lang="en-US" sz="1600" i="1" dirty="0"/>
              <a:t> </a:t>
            </a:r>
            <a:r>
              <a:rPr lang="en-US" sz="1600" i="1" dirty="0" err="1"/>
              <a:t>gấp</a:t>
            </a:r>
            <a:r>
              <a:rPr lang="en-US" sz="1600" i="1" dirty="0"/>
              <a:t> </a:t>
            </a:r>
            <a:r>
              <a:rPr lang="en-US" sz="1600" i="1" dirty="0" err="1"/>
              <a:t>đôi</a:t>
            </a:r>
            <a:r>
              <a:rPr lang="en-US" sz="1600" i="1" dirty="0"/>
              <a:t> </a:t>
            </a:r>
            <a:r>
              <a:rPr lang="en-US" sz="1600" i="1" dirty="0" err="1"/>
              <a:t>điểm</a:t>
            </a:r>
            <a:r>
              <a:rPr lang="en-US" sz="1600" i="1" dirty="0"/>
              <a:t> F1 so </a:t>
            </a:r>
            <a:r>
              <a:rPr lang="en-US" sz="1600" i="1" dirty="0" err="1"/>
              <a:t>với</a:t>
            </a:r>
            <a:r>
              <a:rPr lang="en-US" sz="1600" i="1" dirty="0"/>
              <a:t> Stanford NER </a:t>
            </a:r>
            <a:r>
              <a:rPr lang="en-US" sz="1600" i="1" dirty="0" err="1"/>
              <a:t>trên</a:t>
            </a:r>
            <a:r>
              <a:rPr lang="en-US" sz="1600" i="1" dirty="0"/>
              <a:t> </a:t>
            </a:r>
            <a:r>
              <a:rPr lang="en-US" sz="1600" i="1" dirty="0" err="1"/>
              <a:t>các</a:t>
            </a:r>
            <a:r>
              <a:rPr lang="en-US" sz="1600" i="1" dirty="0"/>
              <a:t> </a:t>
            </a:r>
            <a:r>
              <a:rPr lang="en-US" sz="1600" i="1" dirty="0" err="1"/>
              <a:t>loại</a:t>
            </a:r>
            <a:r>
              <a:rPr lang="en-US" sz="1600" i="1" dirty="0"/>
              <a:t> MUC.</a:t>
            </a:r>
          </a:p>
          <a:p>
            <a:endParaRPr lang="en-US" i="1" dirty="0"/>
          </a:p>
        </p:txBody>
      </p:sp>
      <p:pic>
        <p:nvPicPr>
          <p:cNvPr id="38" name="Picture 37"/>
          <p:cNvPicPr>
            <a:picLocks noChangeAspect="1"/>
          </p:cNvPicPr>
          <p:nvPr/>
        </p:nvPicPr>
        <p:blipFill>
          <a:blip r:embed="rId3"/>
          <a:stretch>
            <a:fillRect/>
          </a:stretch>
        </p:blipFill>
        <p:spPr>
          <a:xfrm>
            <a:off x="6583680" y="1139483"/>
            <a:ext cx="5106572" cy="4951828"/>
          </a:xfrm>
          <a:prstGeom prst="rect">
            <a:avLst/>
          </a:prstGeom>
        </p:spPr>
      </p:pic>
    </p:spTree>
    <p:custDataLst>
      <p:tags r:id="rId1"/>
    </p:custDataLst>
    <p:extLst>
      <p:ext uri="{BB962C8B-B14F-4D97-AF65-F5344CB8AC3E}">
        <p14:creationId xmlns:p14="http://schemas.microsoft.com/office/powerpoint/2010/main" val="632764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F5BED1-EBF6-B7C5-C22A-FED531B9B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309" y="1789346"/>
            <a:ext cx="4772691" cy="2905530"/>
          </a:xfrm>
          <a:prstGeom prst="rect">
            <a:avLst/>
          </a:prstGeom>
        </p:spPr>
      </p:pic>
      <p:pic>
        <p:nvPicPr>
          <p:cNvPr id="10" name="Picture 9">
            <a:extLst>
              <a:ext uri="{FF2B5EF4-FFF2-40B4-BE49-F238E27FC236}">
                <a16:creationId xmlns:a16="http://schemas.microsoft.com/office/drawing/2014/main" id="{F57F25DE-3DAD-AA31-C6C7-48763B29AB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842" y="1095725"/>
            <a:ext cx="4994170" cy="5004321"/>
          </a:xfrm>
          <a:prstGeom prst="rect">
            <a:avLst/>
          </a:prstGeom>
        </p:spPr>
      </p:pic>
      <p:grpSp>
        <p:nvGrpSpPr>
          <p:cNvPr id="2" name="组合 20">
            <a:extLst>
              <a:ext uri="{FF2B5EF4-FFF2-40B4-BE49-F238E27FC236}">
                <a16:creationId xmlns:a16="http://schemas.microsoft.com/office/drawing/2014/main" id="{24693B78-4888-A043-D468-6B5B341A5C95}"/>
              </a:ext>
            </a:extLst>
          </p:cNvPr>
          <p:cNvGrpSpPr/>
          <p:nvPr/>
        </p:nvGrpSpPr>
        <p:grpSpPr>
          <a:xfrm>
            <a:off x="247751" y="249504"/>
            <a:ext cx="4459332" cy="685800"/>
            <a:chOff x="260630" y="274320"/>
            <a:chExt cx="3645848" cy="685800"/>
          </a:xfrm>
        </p:grpSpPr>
        <p:sp>
          <p:nvSpPr>
            <p:cNvPr id="3" name="TextBox 55">
              <a:extLst>
                <a:ext uri="{FF2B5EF4-FFF2-40B4-BE49-F238E27FC236}">
                  <a16:creationId xmlns:a16="http://schemas.microsoft.com/office/drawing/2014/main" id="{EC27CF9C-AF21-5E7B-ADA9-4042D547F0B2}"/>
                </a:ext>
              </a:extLst>
            </p:cNvPr>
            <p:cNvSpPr txBox="1"/>
            <p:nvPr/>
          </p:nvSpPr>
          <p:spPr>
            <a:xfrm>
              <a:off x="854718" y="431975"/>
              <a:ext cx="3051760"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KẾT QUẢ &amp; ĐÁNH GIÁ</a:t>
              </a:r>
              <a:endParaRPr lang="vi-VN" altLang="vi-VN" sz="2400" b="1" dirty="0">
                <a:solidFill>
                  <a:schemeClr val="tx1">
                    <a:lumMod val="75000"/>
                    <a:lumOff val="25000"/>
                  </a:schemeClr>
                </a:solidFill>
                <a:latin typeface="Noto Sans"/>
                <a:ea typeface="Noto Sans"/>
                <a:cs typeface="+mn-ea"/>
                <a:sym typeface="+mn-lt"/>
              </a:endParaRPr>
            </a:p>
          </p:txBody>
        </p:sp>
        <p:sp>
          <p:nvSpPr>
            <p:cNvPr id="5" name="椭圆 23">
              <a:extLst>
                <a:ext uri="{FF2B5EF4-FFF2-40B4-BE49-F238E27FC236}">
                  <a16:creationId xmlns:a16="http://schemas.microsoft.com/office/drawing/2014/main" id="{357BCA52-4B7C-1BDA-818D-9643208791F4}"/>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vi-VN" altLang="vi-VN" sz="1900">
                  <a:solidFill>
                    <a:schemeClr val="bg1"/>
                  </a:solidFill>
                  <a:latin typeface="Noto Sans"/>
                  <a:ea typeface="Noto Sans"/>
                </a:rPr>
                <a:t>04</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custDataLst>
      <p:tags r:id="rId1"/>
    </p:custDataLst>
    <p:extLst>
      <p:ext uri="{BB962C8B-B14F-4D97-AF65-F5344CB8AC3E}">
        <p14:creationId xmlns:p14="http://schemas.microsoft.com/office/powerpoint/2010/main" val="34239886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F6023F-1261-AC9E-0D95-D5D1544DB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968" y="1670671"/>
            <a:ext cx="4944165" cy="3067478"/>
          </a:xfrm>
          <a:prstGeom prst="rect">
            <a:avLst/>
          </a:prstGeom>
        </p:spPr>
      </p:pic>
      <p:pic>
        <p:nvPicPr>
          <p:cNvPr id="9" name="Picture 8">
            <a:extLst>
              <a:ext uri="{FF2B5EF4-FFF2-40B4-BE49-F238E27FC236}">
                <a16:creationId xmlns:a16="http://schemas.microsoft.com/office/drawing/2014/main" id="{BA31EEBE-0365-1B30-F1D4-2FB9580C3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522" y="1073275"/>
            <a:ext cx="4933182" cy="4262270"/>
          </a:xfrm>
          <a:prstGeom prst="rect">
            <a:avLst/>
          </a:prstGeom>
        </p:spPr>
      </p:pic>
      <p:grpSp>
        <p:nvGrpSpPr>
          <p:cNvPr id="2" name="组合 20">
            <a:extLst>
              <a:ext uri="{FF2B5EF4-FFF2-40B4-BE49-F238E27FC236}">
                <a16:creationId xmlns:a16="http://schemas.microsoft.com/office/drawing/2014/main" id="{A8570508-DDEA-9481-06FB-A761F359469C}"/>
              </a:ext>
            </a:extLst>
          </p:cNvPr>
          <p:cNvGrpSpPr/>
          <p:nvPr/>
        </p:nvGrpSpPr>
        <p:grpSpPr>
          <a:xfrm>
            <a:off x="247751" y="249504"/>
            <a:ext cx="4459332" cy="685800"/>
            <a:chOff x="260630" y="274320"/>
            <a:chExt cx="3645848" cy="685800"/>
          </a:xfrm>
        </p:grpSpPr>
        <p:sp>
          <p:nvSpPr>
            <p:cNvPr id="3" name="TextBox 55">
              <a:extLst>
                <a:ext uri="{FF2B5EF4-FFF2-40B4-BE49-F238E27FC236}">
                  <a16:creationId xmlns:a16="http://schemas.microsoft.com/office/drawing/2014/main" id="{F615482B-5E64-FF4E-A3BA-80A9CCE0E5C1}"/>
                </a:ext>
              </a:extLst>
            </p:cNvPr>
            <p:cNvSpPr txBox="1"/>
            <p:nvPr/>
          </p:nvSpPr>
          <p:spPr>
            <a:xfrm>
              <a:off x="854718" y="431975"/>
              <a:ext cx="3051760"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KẾT QUẢ &amp; ĐÁNH GIÁ</a:t>
              </a:r>
              <a:endParaRPr lang="vi-VN" altLang="vi-VN" sz="2400" b="1" dirty="0">
                <a:solidFill>
                  <a:schemeClr val="tx1">
                    <a:lumMod val="75000"/>
                    <a:lumOff val="25000"/>
                  </a:schemeClr>
                </a:solidFill>
                <a:latin typeface="Noto Sans"/>
                <a:ea typeface="Noto Sans"/>
                <a:cs typeface="+mn-ea"/>
                <a:sym typeface="+mn-lt"/>
              </a:endParaRPr>
            </a:p>
          </p:txBody>
        </p:sp>
        <p:sp>
          <p:nvSpPr>
            <p:cNvPr id="4" name="椭圆 23">
              <a:extLst>
                <a:ext uri="{FF2B5EF4-FFF2-40B4-BE49-F238E27FC236}">
                  <a16:creationId xmlns:a16="http://schemas.microsoft.com/office/drawing/2014/main" id="{96EA88E3-09AC-B965-26C2-048AE5420794}"/>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vi-VN" altLang="vi-VN" sz="1900">
                  <a:solidFill>
                    <a:schemeClr val="bg1"/>
                  </a:solidFill>
                  <a:latin typeface="Noto Sans"/>
                  <a:ea typeface="Noto Sans"/>
                </a:rPr>
                <a:t>04</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custDataLst>
      <p:tags r:id="rId1"/>
    </p:custDataLst>
    <p:extLst>
      <p:ext uri="{BB962C8B-B14F-4D97-AF65-F5344CB8AC3E}">
        <p14:creationId xmlns:p14="http://schemas.microsoft.com/office/powerpoint/2010/main" val="3723617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0769A9-6C07-1822-0EB5-ABAD8C171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55" y="1238199"/>
            <a:ext cx="4791744" cy="4439270"/>
          </a:xfrm>
          <a:prstGeom prst="rect">
            <a:avLst/>
          </a:prstGeom>
        </p:spPr>
      </p:pic>
      <p:pic>
        <p:nvPicPr>
          <p:cNvPr id="10" name="Picture 9">
            <a:extLst>
              <a:ext uri="{FF2B5EF4-FFF2-40B4-BE49-F238E27FC236}">
                <a16:creationId xmlns:a16="http://schemas.microsoft.com/office/drawing/2014/main" id="{D29FA105-7939-3864-FF7D-99BEE18786CA}"/>
              </a:ext>
            </a:extLst>
          </p:cNvPr>
          <p:cNvPicPr>
            <a:picLocks noChangeAspect="1"/>
          </p:cNvPicPr>
          <p:nvPr/>
        </p:nvPicPr>
        <p:blipFill>
          <a:blip r:embed="rId4"/>
          <a:stretch>
            <a:fillRect/>
          </a:stretch>
        </p:blipFill>
        <p:spPr>
          <a:xfrm>
            <a:off x="6096000" y="1238199"/>
            <a:ext cx="4985425" cy="4251696"/>
          </a:xfrm>
          <a:prstGeom prst="rect">
            <a:avLst/>
          </a:prstGeom>
        </p:spPr>
      </p:pic>
      <p:grpSp>
        <p:nvGrpSpPr>
          <p:cNvPr id="2" name="组合 20">
            <a:extLst>
              <a:ext uri="{FF2B5EF4-FFF2-40B4-BE49-F238E27FC236}">
                <a16:creationId xmlns:a16="http://schemas.microsoft.com/office/drawing/2014/main" id="{CC099C71-7A10-B578-4BB3-733777ED7DA8}"/>
              </a:ext>
            </a:extLst>
          </p:cNvPr>
          <p:cNvGrpSpPr/>
          <p:nvPr/>
        </p:nvGrpSpPr>
        <p:grpSpPr>
          <a:xfrm>
            <a:off x="247751" y="249504"/>
            <a:ext cx="4459332" cy="685800"/>
            <a:chOff x="260630" y="274320"/>
            <a:chExt cx="3645848" cy="685800"/>
          </a:xfrm>
        </p:grpSpPr>
        <p:sp>
          <p:nvSpPr>
            <p:cNvPr id="3" name="TextBox 55">
              <a:extLst>
                <a:ext uri="{FF2B5EF4-FFF2-40B4-BE49-F238E27FC236}">
                  <a16:creationId xmlns:a16="http://schemas.microsoft.com/office/drawing/2014/main" id="{8D7DC339-4298-01EE-F9FD-F52B89E647DA}"/>
                </a:ext>
              </a:extLst>
            </p:cNvPr>
            <p:cNvSpPr txBox="1"/>
            <p:nvPr/>
          </p:nvSpPr>
          <p:spPr>
            <a:xfrm>
              <a:off x="854718" y="431975"/>
              <a:ext cx="3051760"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KẾT QUẢ &amp; ĐÁNH GIÁ</a:t>
              </a:r>
              <a:endParaRPr lang="vi-VN" altLang="vi-VN" sz="2400" b="1" dirty="0">
                <a:solidFill>
                  <a:schemeClr val="tx1">
                    <a:lumMod val="75000"/>
                    <a:lumOff val="25000"/>
                  </a:schemeClr>
                </a:solidFill>
                <a:latin typeface="Noto Sans"/>
                <a:ea typeface="Noto Sans"/>
                <a:cs typeface="+mn-ea"/>
                <a:sym typeface="+mn-lt"/>
              </a:endParaRPr>
            </a:p>
          </p:txBody>
        </p:sp>
        <p:sp>
          <p:nvSpPr>
            <p:cNvPr id="4" name="椭圆 23">
              <a:extLst>
                <a:ext uri="{FF2B5EF4-FFF2-40B4-BE49-F238E27FC236}">
                  <a16:creationId xmlns:a16="http://schemas.microsoft.com/office/drawing/2014/main" id="{3AA6A47E-622F-0E30-3D34-8A4126A6E465}"/>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vi-VN" altLang="vi-VN" sz="1900">
                  <a:solidFill>
                    <a:schemeClr val="bg1"/>
                  </a:solidFill>
                  <a:latin typeface="Noto Sans"/>
                  <a:ea typeface="Noto Sans"/>
                </a:rPr>
                <a:t>04</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custDataLst>
      <p:tags r:id="rId1"/>
    </p:custDataLst>
    <p:extLst>
      <p:ext uri="{BB962C8B-B14F-4D97-AF65-F5344CB8AC3E}">
        <p14:creationId xmlns:p14="http://schemas.microsoft.com/office/powerpoint/2010/main" val="2031976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AB7AB-713C-7000-DC27-E2B25DD9BF1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A59CE65-CB5A-0B66-E36F-C69E37243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4" y="1819097"/>
            <a:ext cx="4744112" cy="2553056"/>
          </a:xfrm>
          <a:prstGeom prst="rect">
            <a:avLst/>
          </a:prstGeom>
        </p:spPr>
      </p:pic>
      <p:pic>
        <p:nvPicPr>
          <p:cNvPr id="3" name="Picture 2">
            <a:extLst>
              <a:ext uri="{FF2B5EF4-FFF2-40B4-BE49-F238E27FC236}">
                <a16:creationId xmlns:a16="http://schemas.microsoft.com/office/drawing/2014/main" id="{EF8C5C1D-3561-25E7-7B73-0F923C52AF57}"/>
              </a:ext>
            </a:extLst>
          </p:cNvPr>
          <p:cNvPicPr>
            <a:picLocks noChangeAspect="1"/>
          </p:cNvPicPr>
          <p:nvPr/>
        </p:nvPicPr>
        <p:blipFill>
          <a:blip r:embed="rId4"/>
          <a:stretch>
            <a:fillRect/>
          </a:stretch>
        </p:blipFill>
        <p:spPr>
          <a:xfrm>
            <a:off x="5788933" y="1138532"/>
            <a:ext cx="5985485" cy="4015359"/>
          </a:xfrm>
          <a:prstGeom prst="rect">
            <a:avLst/>
          </a:prstGeom>
        </p:spPr>
      </p:pic>
      <p:grpSp>
        <p:nvGrpSpPr>
          <p:cNvPr id="4" name="组合 20">
            <a:extLst>
              <a:ext uri="{FF2B5EF4-FFF2-40B4-BE49-F238E27FC236}">
                <a16:creationId xmlns:a16="http://schemas.microsoft.com/office/drawing/2014/main" id="{34B5ECCD-C82C-4CB2-A263-1CE7FEE92711}"/>
              </a:ext>
            </a:extLst>
          </p:cNvPr>
          <p:cNvGrpSpPr/>
          <p:nvPr/>
        </p:nvGrpSpPr>
        <p:grpSpPr>
          <a:xfrm>
            <a:off x="247751" y="249504"/>
            <a:ext cx="4459332" cy="685800"/>
            <a:chOff x="260630" y="274320"/>
            <a:chExt cx="3645848" cy="685800"/>
          </a:xfrm>
        </p:grpSpPr>
        <p:sp>
          <p:nvSpPr>
            <p:cNvPr id="6" name="TextBox 55">
              <a:extLst>
                <a:ext uri="{FF2B5EF4-FFF2-40B4-BE49-F238E27FC236}">
                  <a16:creationId xmlns:a16="http://schemas.microsoft.com/office/drawing/2014/main" id="{A5923396-806A-C651-1508-3D3CD7AA71D1}"/>
                </a:ext>
              </a:extLst>
            </p:cNvPr>
            <p:cNvSpPr txBox="1"/>
            <p:nvPr/>
          </p:nvSpPr>
          <p:spPr>
            <a:xfrm>
              <a:off x="854718" y="431975"/>
              <a:ext cx="3051760"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KẾT QUẢ &amp; ĐÁNH GIÁ</a:t>
              </a:r>
              <a:endParaRPr lang="vi-VN" altLang="vi-VN" sz="2400" b="1" dirty="0">
                <a:solidFill>
                  <a:schemeClr val="tx1">
                    <a:lumMod val="75000"/>
                    <a:lumOff val="25000"/>
                  </a:schemeClr>
                </a:solidFill>
                <a:latin typeface="Noto Sans"/>
                <a:ea typeface="Noto Sans"/>
                <a:cs typeface="+mn-ea"/>
                <a:sym typeface="+mn-lt"/>
              </a:endParaRPr>
            </a:p>
          </p:txBody>
        </p:sp>
        <p:sp>
          <p:nvSpPr>
            <p:cNvPr id="7" name="椭圆 23">
              <a:extLst>
                <a:ext uri="{FF2B5EF4-FFF2-40B4-BE49-F238E27FC236}">
                  <a16:creationId xmlns:a16="http://schemas.microsoft.com/office/drawing/2014/main" id="{F1BD56A5-EDEB-1A1E-9330-AF7C08316372}"/>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vi-VN" altLang="vi-VN" sz="1900">
                  <a:solidFill>
                    <a:schemeClr val="bg1"/>
                  </a:solidFill>
                  <a:latin typeface="Noto Sans"/>
                  <a:ea typeface="Noto Sans"/>
                </a:rPr>
                <a:t>04</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custDataLst>
      <p:tags r:id="rId1"/>
    </p:custDataLst>
    <p:extLst>
      <p:ext uri="{BB962C8B-B14F-4D97-AF65-F5344CB8AC3E}">
        <p14:creationId xmlns:p14="http://schemas.microsoft.com/office/powerpoint/2010/main" val="2664013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C53DD-EE9A-2520-5647-BF71144353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210F1C5-CA15-EA37-3A24-8DC3F07BA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44" y="1822968"/>
            <a:ext cx="4734586" cy="3096057"/>
          </a:xfrm>
          <a:prstGeom prst="rect">
            <a:avLst/>
          </a:prstGeom>
        </p:spPr>
      </p:pic>
      <p:pic>
        <p:nvPicPr>
          <p:cNvPr id="6" name="Picture 5">
            <a:extLst>
              <a:ext uri="{FF2B5EF4-FFF2-40B4-BE49-F238E27FC236}">
                <a16:creationId xmlns:a16="http://schemas.microsoft.com/office/drawing/2014/main" id="{A8772C7E-CA08-5C54-C491-3ADC2D894184}"/>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5504368" y="1432436"/>
            <a:ext cx="5994479" cy="3993128"/>
          </a:xfrm>
          <a:prstGeom prst="rect">
            <a:avLst/>
          </a:prstGeom>
        </p:spPr>
      </p:pic>
      <p:pic>
        <p:nvPicPr>
          <p:cNvPr id="3" name="Picture 2">
            <a:extLst>
              <a:ext uri="{FF2B5EF4-FFF2-40B4-BE49-F238E27FC236}">
                <a16:creationId xmlns:a16="http://schemas.microsoft.com/office/drawing/2014/main" id="{AFD11757-C1CF-DE47-22E9-0AD616FC2604}"/>
              </a:ext>
            </a:extLst>
          </p:cNvPr>
          <p:cNvPicPr>
            <a:picLocks noChangeAspect="1"/>
          </p:cNvPicPr>
          <p:nvPr/>
        </p:nvPicPr>
        <p:blipFill>
          <a:blip r:embed="rId4"/>
          <a:stretch>
            <a:fillRect/>
          </a:stretch>
        </p:blipFill>
        <p:spPr>
          <a:xfrm>
            <a:off x="5504368" y="1432436"/>
            <a:ext cx="5992741" cy="3993128"/>
          </a:xfrm>
          <a:prstGeom prst="rect">
            <a:avLst/>
          </a:prstGeom>
        </p:spPr>
      </p:pic>
      <p:grpSp>
        <p:nvGrpSpPr>
          <p:cNvPr id="4" name="组合 20">
            <a:extLst>
              <a:ext uri="{FF2B5EF4-FFF2-40B4-BE49-F238E27FC236}">
                <a16:creationId xmlns:a16="http://schemas.microsoft.com/office/drawing/2014/main" id="{ADAE81A1-7E64-2D85-D7CD-CA178ABE8542}"/>
              </a:ext>
            </a:extLst>
          </p:cNvPr>
          <p:cNvGrpSpPr/>
          <p:nvPr/>
        </p:nvGrpSpPr>
        <p:grpSpPr>
          <a:xfrm>
            <a:off x="247751" y="249504"/>
            <a:ext cx="4459332" cy="685800"/>
            <a:chOff x="260630" y="274320"/>
            <a:chExt cx="3645848" cy="685800"/>
          </a:xfrm>
        </p:grpSpPr>
        <p:sp>
          <p:nvSpPr>
            <p:cNvPr id="7" name="TextBox 55">
              <a:extLst>
                <a:ext uri="{FF2B5EF4-FFF2-40B4-BE49-F238E27FC236}">
                  <a16:creationId xmlns:a16="http://schemas.microsoft.com/office/drawing/2014/main" id="{776AD7F9-EBD3-042E-1537-892BB513BF78}"/>
                </a:ext>
              </a:extLst>
            </p:cNvPr>
            <p:cNvSpPr txBox="1"/>
            <p:nvPr/>
          </p:nvSpPr>
          <p:spPr>
            <a:xfrm>
              <a:off x="854718" y="431975"/>
              <a:ext cx="3051760"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KẾT QUẢ &amp; ĐÁNH GIÁ</a:t>
              </a:r>
              <a:endParaRPr lang="vi-VN" altLang="vi-VN" sz="2400" b="1" dirty="0">
                <a:solidFill>
                  <a:schemeClr val="tx1">
                    <a:lumMod val="75000"/>
                    <a:lumOff val="25000"/>
                  </a:schemeClr>
                </a:solidFill>
                <a:latin typeface="Noto Sans"/>
                <a:ea typeface="Noto Sans"/>
                <a:cs typeface="+mn-ea"/>
                <a:sym typeface="+mn-lt"/>
              </a:endParaRPr>
            </a:p>
          </p:txBody>
        </p:sp>
        <p:sp>
          <p:nvSpPr>
            <p:cNvPr id="8" name="椭圆 23">
              <a:extLst>
                <a:ext uri="{FF2B5EF4-FFF2-40B4-BE49-F238E27FC236}">
                  <a16:creationId xmlns:a16="http://schemas.microsoft.com/office/drawing/2014/main" id="{A103F096-3235-70A7-38A5-D3BED0651766}"/>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vi-VN" altLang="vi-VN" sz="1900">
                  <a:solidFill>
                    <a:schemeClr val="bg1"/>
                  </a:solidFill>
                  <a:latin typeface="Noto Sans"/>
                  <a:ea typeface="Noto Sans"/>
                </a:rPr>
                <a:t>04</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custDataLst>
      <p:tags r:id="rId1"/>
    </p:custDataLst>
    <p:extLst>
      <p:ext uri="{BB962C8B-B14F-4D97-AF65-F5344CB8AC3E}">
        <p14:creationId xmlns:p14="http://schemas.microsoft.com/office/powerpoint/2010/main" val="29083238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BFE30E89-CD63-0ECB-9160-CC7DF612DEEB}"/>
              </a:ext>
            </a:extLst>
          </p:cNvPr>
          <p:cNvPicPr>
            <a:picLocks noChangeAspect="1"/>
          </p:cNvPicPr>
          <p:nvPr/>
        </p:nvPicPr>
        <p:blipFill>
          <a:blip r:embed="rId3">
            <a:extLst>
              <a:ext uri="{28A0092B-C50C-407E-A947-70E740481C1C}">
                <a14:useLocalDpi xmlns:a14="http://schemas.microsoft.com/office/drawing/2010/main" val="0"/>
              </a:ext>
            </a:extLst>
          </a:blip>
          <a:srcRect l="5351" t="6017" r="2105" b="622"/>
          <a:stretch>
            <a:fillRect/>
          </a:stretch>
        </p:blipFill>
        <p:spPr>
          <a:xfrm>
            <a:off x="0" y="-21020"/>
            <a:ext cx="12192000" cy="6858000"/>
          </a:xfrm>
          <a:prstGeom prst="rect">
            <a:avLst/>
          </a:prstGeom>
        </p:spPr>
      </p:pic>
      <p:pic>
        <p:nvPicPr>
          <p:cNvPr id="14" name="图片 13">
            <a:extLst>
              <a:ext uri="{FF2B5EF4-FFF2-40B4-BE49-F238E27FC236}">
                <a16:creationId xmlns:a16="http://schemas.microsoft.com/office/drawing/2014/main" id="{5D61CACB-1F59-8F0D-BBBD-C798E5B21E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9573" y="962350"/>
            <a:ext cx="13174470" cy="7191051"/>
          </a:xfrm>
          <a:custGeom>
            <a:avLst/>
            <a:gdLst>
              <a:gd name="connsiteX0" fmla="*/ 0 w 13174470"/>
              <a:gd name="connsiteY0" fmla="*/ 0 h 7191051"/>
              <a:gd name="connsiteX1" fmla="*/ 13174470 w 13174470"/>
              <a:gd name="connsiteY1" fmla="*/ 0 h 7191051"/>
              <a:gd name="connsiteX2" fmla="*/ 13174470 w 13174470"/>
              <a:gd name="connsiteY2" fmla="*/ 10781 h 7191051"/>
              <a:gd name="connsiteX3" fmla="*/ 7916667 w 13174470"/>
              <a:gd name="connsiteY3" fmla="*/ 10781 h 7191051"/>
              <a:gd name="connsiteX4" fmla="*/ 7916667 w 13174470"/>
              <a:gd name="connsiteY4" fmla="*/ 333050 h 7191051"/>
              <a:gd name="connsiteX5" fmla="*/ 7398507 w 13174470"/>
              <a:gd name="connsiteY5" fmla="*/ 333050 h 7191051"/>
              <a:gd name="connsiteX6" fmla="*/ 7398507 w 13174470"/>
              <a:gd name="connsiteY6" fmla="*/ 2893370 h 7191051"/>
              <a:gd name="connsiteX7" fmla="*/ 7870947 w 13174470"/>
              <a:gd name="connsiteY7" fmla="*/ 2893370 h 7191051"/>
              <a:gd name="connsiteX8" fmla="*/ 7870947 w 13174470"/>
              <a:gd name="connsiteY8" fmla="*/ 5286050 h 7191051"/>
              <a:gd name="connsiteX9" fmla="*/ 7916667 w 13174470"/>
              <a:gd name="connsiteY9" fmla="*/ 5286050 h 7191051"/>
              <a:gd name="connsiteX10" fmla="*/ 7916667 w 13174470"/>
              <a:gd name="connsiteY10" fmla="*/ 7066901 h 7191051"/>
              <a:gd name="connsiteX11" fmla="*/ 13174470 w 13174470"/>
              <a:gd name="connsiteY11" fmla="*/ 7066901 h 7191051"/>
              <a:gd name="connsiteX12" fmla="*/ 13174470 w 13174470"/>
              <a:gd name="connsiteY12" fmla="*/ 7191051 h 7191051"/>
              <a:gd name="connsiteX13" fmla="*/ 0 w 13174470"/>
              <a:gd name="connsiteY13" fmla="*/ 7191051 h 71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74470" h="7191051">
                <a:moveTo>
                  <a:pt x="0" y="0"/>
                </a:moveTo>
                <a:lnTo>
                  <a:pt x="13174470" y="0"/>
                </a:lnTo>
                <a:lnTo>
                  <a:pt x="13174470" y="10781"/>
                </a:lnTo>
                <a:lnTo>
                  <a:pt x="7916667" y="10781"/>
                </a:lnTo>
                <a:lnTo>
                  <a:pt x="7916667" y="333050"/>
                </a:lnTo>
                <a:lnTo>
                  <a:pt x="7398507" y="333050"/>
                </a:lnTo>
                <a:lnTo>
                  <a:pt x="7398507" y="2893370"/>
                </a:lnTo>
                <a:lnTo>
                  <a:pt x="7870947" y="2893370"/>
                </a:lnTo>
                <a:lnTo>
                  <a:pt x="7870947" y="5286050"/>
                </a:lnTo>
                <a:lnTo>
                  <a:pt x="7916667" y="5286050"/>
                </a:lnTo>
                <a:lnTo>
                  <a:pt x="7916667" y="7066901"/>
                </a:lnTo>
                <a:lnTo>
                  <a:pt x="13174470" y="7066901"/>
                </a:lnTo>
                <a:lnTo>
                  <a:pt x="13174470" y="7191051"/>
                </a:lnTo>
                <a:lnTo>
                  <a:pt x="0" y="7191051"/>
                </a:lnTo>
                <a:close/>
              </a:path>
            </a:pathLst>
          </a:custGeom>
        </p:spPr>
      </p:pic>
      <p:sp>
        <p:nvSpPr>
          <p:cNvPr id="2" name="TextBox 1"/>
          <p:cNvSpPr txBox="1"/>
          <p:nvPr/>
        </p:nvSpPr>
        <p:spPr>
          <a:xfrm>
            <a:off x="681855" y="2705725"/>
            <a:ext cx="6253517" cy="1446550"/>
          </a:xfrm>
          <a:prstGeom prst="rect">
            <a:avLst/>
          </a:prstGeom>
          <a:noFill/>
        </p:spPr>
        <p:txBody>
          <a:bodyPr wrap="square" rtlCol="0">
            <a:spAutoFit/>
          </a:bodyPr>
          <a:lstStyle/>
          <a:p>
            <a:r>
              <a:rPr lang="en-US" sz="8800" b="1" dirty="0">
                <a:solidFill>
                  <a:schemeClr val="bg1"/>
                </a:solidFill>
              </a:rPr>
              <a:t>Thanks you !</a:t>
            </a:r>
          </a:p>
        </p:txBody>
      </p:sp>
    </p:spTree>
    <p:custDataLst>
      <p:tags r:id="rId1"/>
    </p:custDataLst>
    <p:extLst>
      <p:ext uri="{BB962C8B-B14F-4D97-AF65-F5344CB8AC3E}">
        <p14:creationId xmlns:p14="http://schemas.microsoft.com/office/powerpoint/2010/main" val="257369244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100000">
              <a:srgbClr val="093E4C"/>
            </a:gs>
            <a:gs pos="55000">
              <a:srgbClr val="115764"/>
            </a:gs>
          </a:gsLst>
          <a:lin ang="6600000" scaled="0"/>
        </a:gra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B59073F9-50B3-09BA-6D44-57FE55CAACFB}"/>
              </a:ext>
            </a:extLst>
          </p:cNvPr>
          <p:cNvPicPr>
            <a:picLocks noChangeAspect="1"/>
          </p:cNvPicPr>
          <p:nvPr/>
        </p:nvPicPr>
        <p:blipFill>
          <a:blip r:embed="rId2">
            <a:extLst>
              <a:ext uri="{28A0092B-C50C-407E-A947-70E740481C1C}">
                <a14:useLocalDpi xmlns:a14="http://schemas.microsoft.com/office/drawing/2010/main" val="0"/>
              </a:ext>
            </a:extLst>
          </a:blip>
          <a:srcRect l="11234" t="29777" r="11154" b="26566"/>
          <a:stretch>
            <a:fillRect/>
          </a:stretch>
        </p:blipFill>
        <p:spPr>
          <a:xfrm>
            <a:off x="-1" y="-1"/>
            <a:ext cx="12192001" cy="6858001"/>
          </a:xfrm>
          <a:prstGeom prst="rect">
            <a:avLst/>
          </a:prstGeom>
        </p:spPr>
      </p:pic>
      <p:pic>
        <p:nvPicPr>
          <p:cNvPr id="29" name="图片 28">
            <a:extLst>
              <a:ext uri="{FF2B5EF4-FFF2-40B4-BE49-F238E27FC236}">
                <a16:creationId xmlns:a16="http://schemas.microsoft.com/office/drawing/2014/main" id="{0D9B11EC-ABB3-093C-B0E2-D6DF672490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160" y="0"/>
            <a:ext cx="5196840" cy="2270760"/>
          </a:xfrm>
          <a:prstGeom prst="rect">
            <a:avLst/>
          </a:prstGeom>
        </p:spPr>
      </p:pic>
      <p:pic>
        <p:nvPicPr>
          <p:cNvPr id="23" name="图片 22">
            <a:extLst>
              <a:ext uri="{FF2B5EF4-FFF2-40B4-BE49-F238E27FC236}">
                <a16:creationId xmlns:a16="http://schemas.microsoft.com/office/drawing/2014/main" id="{17F31ED2-80B0-6567-1D89-BE64F2EC9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35078">
            <a:off x="-1477096" y="-655604"/>
            <a:ext cx="6915721" cy="10373582"/>
          </a:xfrm>
          <a:prstGeom prst="rect">
            <a:avLst/>
          </a:prstGeom>
        </p:spPr>
      </p:pic>
      <p:sp>
        <p:nvSpPr>
          <p:cNvPr id="24" name="文本框 23">
            <a:extLst>
              <a:ext uri="{FF2B5EF4-FFF2-40B4-BE49-F238E27FC236}">
                <a16:creationId xmlns:a16="http://schemas.microsoft.com/office/drawing/2014/main" id="{32E38D1C-D9F0-3E31-4BED-8446FEFA78A0}"/>
              </a:ext>
            </a:extLst>
          </p:cNvPr>
          <p:cNvSpPr txBox="1"/>
          <p:nvPr/>
        </p:nvSpPr>
        <p:spPr>
          <a:xfrm>
            <a:off x="6040252" y="2967257"/>
            <a:ext cx="4288627" cy="563880"/>
          </a:xfrm>
          <a:prstGeom prst="rect">
            <a:avLst/>
          </a:prstGeom>
          <a:noFill/>
        </p:spPr>
        <p:txBody>
          <a:bodyPr wrap="square" rtlCol="0">
            <a:noAutofit/>
          </a:bodyPr>
          <a:lstStyle/>
          <a:p>
            <a:pPr algn="dist"/>
            <a:r>
              <a:rPr kumimoji="1" lang="en-US" altLang="vi-VN" sz="4000" dirty="0">
                <a:solidFill>
                  <a:schemeClr val="bg1"/>
                </a:solidFill>
                <a:latin typeface="Noto Sans"/>
                <a:ea typeface="Noto Sans"/>
                <a:cs typeface="+mn-ea"/>
                <a:sym typeface="+mn-lt"/>
              </a:rPr>
              <a:t>GIỚI THIỆU NER</a:t>
            </a:r>
            <a:endParaRPr kumimoji="1" lang="vi-VN" altLang="vi-VN" sz="4000" dirty="0">
              <a:solidFill>
                <a:schemeClr val="bg1"/>
              </a:solidFill>
              <a:latin typeface="Noto Sans"/>
              <a:ea typeface="Noto Sans"/>
              <a:cs typeface="+mn-ea"/>
              <a:sym typeface="+mn-lt"/>
            </a:endParaRPr>
          </a:p>
        </p:txBody>
      </p:sp>
      <p:sp>
        <p:nvSpPr>
          <p:cNvPr id="26" name="文本框 25">
            <a:extLst>
              <a:ext uri="{FF2B5EF4-FFF2-40B4-BE49-F238E27FC236}">
                <a16:creationId xmlns:a16="http://schemas.microsoft.com/office/drawing/2014/main" id="{375181C5-E641-A82B-B8C6-1ADBB817DE7F}"/>
              </a:ext>
            </a:extLst>
          </p:cNvPr>
          <p:cNvSpPr txBox="1"/>
          <p:nvPr/>
        </p:nvSpPr>
        <p:spPr>
          <a:xfrm>
            <a:off x="6970893" y="2191000"/>
            <a:ext cx="2100742" cy="646481"/>
          </a:xfrm>
          <a:prstGeom prst="rect">
            <a:avLst/>
          </a:prstGeom>
          <a:noFill/>
        </p:spPr>
        <p:txBody>
          <a:bodyPr wrap="none" rtlCol="0">
            <a:normAutofit lnSpcReduction="10000"/>
          </a:bodyPr>
          <a:lstStyle/>
          <a:p>
            <a:pPr algn="ctr"/>
            <a:r>
              <a:rPr lang="vi-VN" altLang="vi-VN" sz="3900" dirty="0">
                <a:gradFill>
                  <a:gsLst>
                    <a:gs pos="0">
                      <a:srgbClr val="4ED7F7"/>
                    </a:gs>
                    <a:gs pos="44000">
                      <a:srgbClr val="6DE1F2"/>
                    </a:gs>
                    <a:gs pos="100000">
                      <a:srgbClr val="84F6DF"/>
                    </a:gs>
                  </a:gsLst>
                  <a:lin ang="5400000" scaled="1"/>
                </a:gradFill>
                <a:latin typeface="Noto Sans"/>
                <a:ea typeface="Noto Sans"/>
              </a:rPr>
              <a:t>PHẦN</a:t>
            </a:r>
            <a:r>
              <a:rPr lang="vi-VN" altLang="vi-VN" sz="3600" dirty="0">
                <a:gradFill>
                  <a:gsLst>
                    <a:gs pos="0">
                      <a:srgbClr val="4ED7F7"/>
                    </a:gs>
                    <a:gs pos="44000">
                      <a:srgbClr val="6DE1F2"/>
                    </a:gs>
                    <a:gs pos="100000">
                      <a:srgbClr val="84F6DF"/>
                    </a:gs>
                  </a:gsLst>
                  <a:lin ang="5400000" scaled="1"/>
                </a:gradFill>
                <a:latin typeface="Noto Sans"/>
                <a:ea typeface="Noto Sans"/>
              </a:rPr>
              <a:t> </a:t>
            </a:r>
            <a:r>
              <a:rPr lang="en-US" altLang="vi-VN" sz="3600" dirty="0">
                <a:gradFill>
                  <a:gsLst>
                    <a:gs pos="0">
                      <a:srgbClr val="4ED7F7"/>
                    </a:gs>
                    <a:gs pos="44000">
                      <a:srgbClr val="6DE1F2"/>
                    </a:gs>
                    <a:gs pos="100000">
                      <a:srgbClr val="84F6DF"/>
                    </a:gs>
                  </a:gsLst>
                  <a:lin ang="5400000" scaled="1"/>
                </a:gradFill>
                <a:latin typeface="Noto Sans"/>
                <a:ea typeface="Noto Sans"/>
              </a:rPr>
              <a:t>01</a:t>
            </a:r>
            <a:endParaRPr lang="zh-CN" altLang="en-US" sz="3600" dirty="0">
              <a:gradFill>
                <a:gsLst>
                  <a:gs pos="0">
                    <a:srgbClr val="4ED7F7"/>
                  </a:gs>
                  <a:gs pos="44000">
                    <a:srgbClr val="6DE1F2"/>
                  </a:gs>
                  <a:gs pos="100000">
                    <a:srgbClr val="84F6DF"/>
                  </a:gs>
                </a:gsLst>
                <a:lin ang="5400000" scaled="1"/>
              </a:gra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21248865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3CDC41F-8EA4-BD76-946D-6EA65764B321}"/>
              </a:ext>
            </a:extLst>
          </p:cNvPr>
          <p:cNvGrpSpPr/>
          <p:nvPr/>
        </p:nvGrpSpPr>
        <p:grpSpPr>
          <a:xfrm>
            <a:off x="1167730" y="911589"/>
            <a:ext cx="9845532" cy="5193485"/>
            <a:chOff x="643656" y="1178441"/>
            <a:chExt cx="9845532" cy="5193485"/>
          </a:xfrm>
        </p:grpSpPr>
        <p:sp>
          <p:nvSpPr>
            <p:cNvPr id="15" name="文本框 14">
              <a:extLst>
                <a:ext uri="{FF2B5EF4-FFF2-40B4-BE49-F238E27FC236}">
                  <a16:creationId xmlns:a16="http://schemas.microsoft.com/office/drawing/2014/main" id="{90EF140B-2F75-5A02-822E-6E88FE63E0F1}"/>
                </a:ext>
              </a:extLst>
            </p:cNvPr>
            <p:cNvSpPr txBox="1"/>
            <p:nvPr/>
          </p:nvSpPr>
          <p:spPr>
            <a:xfrm>
              <a:off x="643656" y="1931777"/>
              <a:ext cx="4124724" cy="566723"/>
            </a:xfrm>
            <a:prstGeom prst="rect">
              <a:avLst/>
            </a:prstGeom>
            <a:noFill/>
          </p:spPr>
          <p:txBody>
            <a:bodyPr wrap="square" rtlCol="0" anchor="t" anchorCtr="0">
              <a:no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l">
                <a:lnSpc>
                  <a:spcPct val="149791"/>
                </a:lnSpc>
                <a:buFont typeface="Wingdings" panose="05000000000000000000" pitchFamily="2" charset="2"/>
                <a:buChar char="l"/>
              </a:pPr>
              <a:endParaRPr lang="en-US" altLang="zh-CN" sz="2000" i="1" dirty="0">
                <a:solidFill>
                  <a:schemeClr val="tx1">
                    <a:lumMod val="65000"/>
                    <a:lumOff val="35000"/>
                  </a:schemeClr>
                </a:solidFill>
                <a:latin typeface="Times New Roman" panose="02020603050405020304" pitchFamily="18" charset="0"/>
                <a:cs typeface="Times New Roman" panose="02020603050405020304" pitchFamily="18" charset="0"/>
                <a:sym typeface="+mn-lt"/>
              </a:endParaRPr>
            </a:p>
          </p:txBody>
        </p:sp>
        <p:grpSp>
          <p:nvGrpSpPr>
            <p:cNvPr id="5" name="组合 4">
              <a:extLst>
                <a:ext uri="{FF2B5EF4-FFF2-40B4-BE49-F238E27FC236}">
                  <a16:creationId xmlns:a16="http://schemas.microsoft.com/office/drawing/2014/main" id="{25A9448E-4E54-FE07-C7A0-BD6D1F5CE8CC}"/>
                </a:ext>
              </a:extLst>
            </p:cNvPr>
            <p:cNvGrpSpPr/>
            <p:nvPr/>
          </p:nvGrpSpPr>
          <p:grpSpPr>
            <a:xfrm>
              <a:off x="6336410" y="1178441"/>
              <a:ext cx="4152778" cy="5193485"/>
              <a:chOff x="6336410" y="1178441"/>
              <a:chExt cx="4152778" cy="5193485"/>
            </a:xfrm>
          </p:grpSpPr>
          <p:sp>
            <p:nvSpPr>
              <p:cNvPr id="6" name="椭圆 5">
                <a:extLst>
                  <a:ext uri="{FF2B5EF4-FFF2-40B4-BE49-F238E27FC236}">
                    <a16:creationId xmlns:a16="http://schemas.microsoft.com/office/drawing/2014/main" id="{CA16B76A-074E-29FB-9D15-DF628263AF6C}"/>
                  </a:ext>
                </a:extLst>
              </p:cNvPr>
              <p:cNvSpPr/>
              <p:nvPr/>
            </p:nvSpPr>
            <p:spPr>
              <a:xfrm>
                <a:off x="6336410" y="1751102"/>
                <a:ext cx="4152778" cy="4152778"/>
              </a:xfrm>
              <a:prstGeom prst="ellipse">
                <a:avLst/>
              </a:prstGeom>
              <a:solidFill>
                <a:schemeClr val="accent1">
                  <a:alpha val="10000"/>
                </a:schemeClr>
              </a:solidFill>
              <a:ln>
                <a:solidFill>
                  <a:schemeClr val="accent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2000">
                  <a:cs typeface="+mn-ea"/>
                  <a:sym typeface="+mn-lt"/>
                </a:endParaRPr>
              </a:p>
            </p:txBody>
          </p:sp>
          <p:sp>
            <p:nvSpPr>
              <p:cNvPr id="7" name="任意多边形 11">
                <a:extLst>
                  <a:ext uri="{FF2B5EF4-FFF2-40B4-BE49-F238E27FC236}">
                    <a16:creationId xmlns:a16="http://schemas.microsoft.com/office/drawing/2014/main" id="{B801DC12-A5E7-E826-25EC-739AE2A9BDA7}"/>
                  </a:ext>
                </a:extLst>
              </p:cNvPr>
              <p:cNvSpPr/>
              <p:nvPr/>
            </p:nvSpPr>
            <p:spPr>
              <a:xfrm>
                <a:off x="7754142" y="1178441"/>
                <a:ext cx="1336781" cy="1336781"/>
              </a:xfrm>
              <a:custGeom>
                <a:avLst/>
                <a:gdLst>
                  <a:gd name="connsiteX0" fmla="*/ 0 w 1336781"/>
                  <a:gd name="connsiteY0" fmla="*/ 668391 h 1336781"/>
                  <a:gd name="connsiteX1" fmla="*/ 668391 w 1336781"/>
                  <a:gd name="connsiteY1" fmla="*/ 0 h 1336781"/>
                  <a:gd name="connsiteX2" fmla="*/ 1336782 w 1336781"/>
                  <a:gd name="connsiteY2" fmla="*/ 668391 h 1336781"/>
                  <a:gd name="connsiteX3" fmla="*/ 668391 w 1336781"/>
                  <a:gd name="connsiteY3" fmla="*/ 1336782 h 1336781"/>
                  <a:gd name="connsiteX4" fmla="*/ 0 w 1336781"/>
                  <a:gd name="connsiteY4" fmla="*/ 668391 h 133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781" h="1336781">
                    <a:moveTo>
                      <a:pt x="0" y="668391"/>
                    </a:moveTo>
                    <a:cubicBezTo>
                      <a:pt x="0" y="299249"/>
                      <a:pt x="299249" y="0"/>
                      <a:pt x="668391" y="0"/>
                    </a:cubicBezTo>
                    <a:cubicBezTo>
                      <a:pt x="1037533" y="0"/>
                      <a:pt x="1336782" y="299249"/>
                      <a:pt x="1336782" y="668391"/>
                    </a:cubicBezTo>
                    <a:cubicBezTo>
                      <a:pt x="1336782" y="1037533"/>
                      <a:pt x="1037533" y="1336782"/>
                      <a:pt x="668391" y="1336782"/>
                    </a:cubicBezTo>
                    <a:cubicBezTo>
                      <a:pt x="299249" y="1336782"/>
                      <a:pt x="0" y="1037533"/>
                      <a:pt x="0" y="668391"/>
                    </a:cubicBezTo>
                    <a:close/>
                  </a:path>
                </a:pathLst>
              </a:custGeom>
              <a:solidFill>
                <a:schemeClr val="bg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rmAutofit/>
              </a:bodyPr>
              <a:lstStyle/>
              <a:p>
                <a:pPr algn="ctr"/>
                <a:endParaRPr lang="en-US" sz="2000" b="1" i="1" dirty="0">
                  <a:solidFill>
                    <a:schemeClr val="tx1"/>
                  </a:solidFill>
                </a:endParaRPr>
              </a:p>
              <a:p>
                <a:pPr algn="ctr"/>
                <a:r>
                  <a:rPr lang="vi-VN" sz="2000" b="1" i="1" dirty="0">
                    <a:solidFill>
                      <a:schemeClr val="tx1"/>
                    </a:solidFill>
                  </a:rPr>
                  <a:t>Người</a:t>
                </a:r>
                <a:endParaRPr lang="en-US" sz="2000" b="1" i="1" dirty="0">
                  <a:solidFill>
                    <a:schemeClr val="tx1"/>
                  </a:solidFill>
                </a:endParaRPr>
              </a:p>
              <a:p>
                <a:pPr algn="ctr"/>
                <a:r>
                  <a:rPr lang="vi-VN" sz="2000" i="1" dirty="0">
                    <a:solidFill>
                      <a:schemeClr val="tx1"/>
                    </a:solidFill>
                  </a:rPr>
                  <a:t> (Person)</a:t>
                </a:r>
                <a:endParaRPr lang="vi-VN" altLang="vi-VN" sz="2000" i="1" dirty="0">
                  <a:solidFill>
                    <a:schemeClr val="tx1"/>
                  </a:solidFill>
                  <a:latin typeface="Noto Sans"/>
                  <a:ea typeface="Noto Sans"/>
                  <a:cs typeface="+mn-ea"/>
                  <a:sym typeface="+mn-lt"/>
                </a:endParaRPr>
              </a:p>
            </p:txBody>
          </p:sp>
          <p:sp>
            <p:nvSpPr>
              <p:cNvPr id="8" name="任意多边形 12">
                <a:extLst>
                  <a:ext uri="{FF2B5EF4-FFF2-40B4-BE49-F238E27FC236}">
                    <a16:creationId xmlns:a16="http://schemas.microsoft.com/office/drawing/2014/main" id="{3FE73A91-1668-CD7E-566F-BCE43FADEB1A}"/>
                  </a:ext>
                </a:extLst>
              </p:cNvPr>
              <p:cNvSpPr/>
              <p:nvPr/>
            </p:nvSpPr>
            <p:spPr>
              <a:xfrm>
                <a:off x="8747562" y="5035145"/>
                <a:ext cx="1336781" cy="1336781"/>
              </a:xfrm>
              <a:custGeom>
                <a:avLst/>
                <a:gdLst>
                  <a:gd name="connsiteX0" fmla="*/ 0 w 1336781"/>
                  <a:gd name="connsiteY0" fmla="*/ 668391 h 1336781"/>
                  <a:gd name="connsiteX1" fmla="*/ 668391 w 1336781"/>
                  <a:gd name="connsiteY1" fmla="*/ 0 h 1336781"/>
                  <a:gd name="connsiteX2" fmla="*/ 1336782 w 1336781"/>
                  <a:gd name="connsiteY2" fmla="*/ 668391 h 1336781"/>
                  <a:gd name="connsiteX3" fmla="*/ 668391 w 1336781"/>
                  <a:gd name="connsiteY3" fmla="*/ 1336782 h 1336781"/>
                  <a:gd name="connsiteX4" fmla="*/ 0 w 1336781"/>
                  <a:gd name="connsiteY4" fmla="*/ 668391 h 133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781" h="1336781">
                    <a:moveTo>
                      <a:pt x="0" y="668391"/>
                    </a:moveTo>
                    <a:cubicBezTo>
                      <a:pt x="0" y="299249"/>
                      <a:pt x="299249" y="0"/>
                      <a:pt x="668391" y="0"/>
                    </a:cubicBezTo>
                    <a:cubicBezTo>
                      <a:pt x="1037533" y="0"/>
                      <a:pt x="1336782" y="299249"/>
                      <a:pt x="1336782" y="668391"/>
                    </a:cubicBezTo>
                    <a:cubicBezTo>
                      <a:pt x="1336782" y="1037533"/>
                      <a:pt x="1037533" y="1336782"/>
                      <a:pt x="668391" y="1336782"/>
                    </a:cubicBezTo>
                    <a:cubicBezTo>
                      <a:pt x="299249" y="1336782"/>
                      <a:pt x="0" y="1037533"/>
                      <a:pt x="0" y="668391"/>
                    </a:cubicBezTo>
                    <a:close/>
                  </a:path>
                </a:pathLst>
              </a:custGeom>
              <a:solidFill>
                <a:schemeClr val="bg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rmAutofit/>
              </a:bodyPr>
              <a:lstStyle/>
              <a:p>
                <a:pPr algn="ctr"/>
                <a:endParaRPr lang="en-US" sz="2000" b="1" i="1" dirty="0">
                  <a:solidFill>
                    <a:schemeClr val="tx1"/>
                  </a:solidFill>
                </a:endParaRPr>
              </a:p>
              <a:p>
                <a:pPr algn="ctr"/>
                <a:r>
                  <a:rPr lang="en-US" sz="2000" b="1" i="1" dirty="0" err="1">
                    <a:solidFill>
                      <a:schemeClr val="tx1"/>
                    </a:solidFill>
                  </a:rPr>
                  <a:t>Sản</a:t>
                </a:r>
                <a:r>
                  <a:rPr lang="en-US" sz="2000" b="1" i="1" dirty="0">
                    <a:solidFill>
                      <a:schemeClr val="tx1"/>
                    </a:solidFill>
                  </a:rPr>
                  <a:t> </a:t>
                </a:r>
                <a:r>
                  <a:rPr lang="en-US" sz="2000" b="1" i="1" dirty="0" err="1">
                    <a:solidFill>
                      <a:schemeClr val="tx1"/>
                    </a:solidFill>
                  </a:rPr>
                  <a:t>phẩm</a:t>
                </a:r>
                <a:r>
                  <a:rPr lang="en-US" sz="2000" i="1" dirty="0">
                    <a:solidFill>
                      <a:schemeClr val="tx1"/>
                    </a:solidFill>
                  </a:rPr>
                  <a:t> (Product)</a:t>
                </a:r>
                <a:endParaRPr lang="vi-VN" altLang="vi-VN" sz="2000" i="1" dirty="0">
                  <a:solidFill>
                    <a:schemeClr val="tx1"/>
                  </a:solidFill>
                  <a:latin typeface="Noto Sans"/>
                  <a:ea typeface="Noto Sans"/>
                  <a:cs typeface="+mn-ea"/>
                  <a:sym typeface="+mn-lt"/>
                </a:endParaRPr>
              </a:p>
            </p:txBody>
          </p:sp>
          <p:sp>
            <p:nvSpPr>
              <p:cNvPr id="9" name="任意多边形 13">
                <a:extLst>
                  <a:ext uri="{FF2B5EF4-FFF2-40B4-BE49-F238E27FC236}">
                    <a16:creationId xmlns:a16="http://schemas.microsoft.com/office/drawing/2014/main" id="{096684C1-231D-082A-BA40-1EB13CEDC9BC}"/>
                  </a:ext>
                </a:extLst>
              </p:cNvPr>
              <p:cNvSpPr/>
              <p:nvPr/>
            </p:nvSpPr>
            <p:spPr>
              <a:xfrm>
                <a:off x="6823537" y="5016171"/>
                <a:ext cx="1336781" cy="1336781"/>
              </a:xfrm>
              <a:custGeom>
                <a:avLst/>
                <a:gdLst>
                  <a:gd name="connsiteX0" fmla="*/ 0 w 1336781"/>
                  <a:gd name="connsiteY0" fmla="*/ 668391 h 1336781"/>
                  <a:gd name="connsiteX1" fmla="*/ 668391 w 1336781"/>
                  <a:gd name="connsiteY1" fmla="*/ 0 h 1336781"/>
                  <a:gd name="connsiteX2" fmla="*/ 1336782 w 1336781"/>
                  <a:gd name="connsiteY2" fmla="*/ 668391 h 1336781"/>
                  <a:gd name="connsiteX3" fmla="*/ 668391 w 1336781"/>
                  <a:gd name="connsiteY3" fmla="*/ 1336782 h 1336781"/>
                  <a:gd name="connsiteX4" fmla="*/ 0 w 1336781"/>
                  <a:gd name="connsiteY4" fmla="*/ 668391 h 133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781" h="1336781">
                    <a:moveTo>
                      <a:pt x="0" y="668391"/>
                    </a:moveTo>
                    <a:cubicBezTo>
                      <a:pt x="0" y="299249"/>
                      <a:pt x="299249" y="0"/>
                      <a:pt x="668391" y="0"/>
                    </a:cubicBezTo>
                    <a:cubicBezTo>
                      <a:pt x="1037533" y="0"/>
                      <a:pt x="1336782" y="299249"/>
                      <a:pt x="1336782" y="668391"/>
                    </a:cubicBezTo>
                    <a:cubicBezTo>
                      <a:pt x="1336782" y="1037533"/>
                      <a:pt x="1037533" y="1336782"/>
                      <a:pt x="668391" y="1336782"/>
                    </a:cubicBezTo>
                    <a:cubicBezTo>
                      <a:pt x="299249" y="1336782"/>
                      <a:pt x="0" y="1037533"/>
                      <a:pt x="0" y="668391"/>
                    </a:cubicBezTo>
                    <a:close/>
                  </a:path>
                </a:pathLst>
              </a:custGeom>
              <a:solidFill>
                <a:schemeClr val="bg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rmAutofit/>
              </a:bodyPr>
              <a:lstStyle/>
              <a:p>
                <a:pPr algn="ctr"/>
                <a:endParaRPr lang="en-US" sz="2000" b="1" i="1" dirty="0">
                  <a:solidFill>
                    <a:schemeClr val="tx1"/>
                  </a:solidFill>
                </a:endParaRPr>
              </a:p>
              <a:p>
                <a:pPr algn="ctr"/>
                <a:r>
                  <a:rPr lang="en-US" sz="2000" b="1" i="1" dirty="0" err="1">
                    <a:solidFill>
                      <a:schemeClr val="tx1"/>
                    </a:solidFill>
                  </a:rPr>
                  <a:t>Thời</a:t>
                </a:r>
                <a:r>
                  <a:rPr lang="en-US" sz="2000" b="1" i="1" dirty="0">
                    <a:solidFill>
                      <a:schemeClr val="tx1"/>
                    </a:solidFill>
                  </a:rPr>
                  <a:t> </a:t>
                </a:r>
                <a:r>
                  <a:rPr lang="en-US" sz="2000" b="1" i="1" dirty="0" err="1">
                    <a:solidFill>
                      <a:schemeClr val="tx1"/>
                    </a:solidFill>
                  </a:rPr>
                  <a:t>gian</a:t>
                </a:r>
                <a:r>
                  <a:rPr lang="en-US" sz="2000" i="1" dirty="0">
                    <a:solidFill>
                      <a:schemeClr val="tx1"/>
                    </a:solidFill>
                  </a:rPr>
                  <a:t> </a:t>
                </a:r>
              </a:p>
              <a:p>
                <a:pPr algn="ctr"/>
                <a:r>
                  <a:rPr lang="en-US" sz="2000" i="1" dirty="0">
                    <a:solidFill>
                      <a:schemeClr val="tx1"/>
                    </a:solidFill>
                  </a:rPr>
                  <a:t>(Time)</a:t>
                </a:r>
                <a:endParaRPr lang="vi-VN" altLang="vi-VN" sz="2000" i="1" dirty="0">
                  <a:solidFill>
                    <a:schemeClr val="tx1"/>
                  </a:solidFill>
                  <a:latin typeface="Noto Sans"/>
                  <a:ea typeface="Noto Sans"/>
                  <a:cs typeface="+mn-ea"/>
                  <a:sym typeface="+mn-lt"/>
                </a:endParaRPr>
              </a:p>
            </p:txBody>
          </p:sp>
          <p:grpSp>
            <p:nvGrpSpPr>
              <p:cNvPr id="10" name="组合 9">
                <a:extLst>
                  <a:ext uri="{FF2B5EF4-FFF2-40B4-BE49-F238E27FC236}">
                    <a16:creationId xmlns:a16="http://schemas.microsoft.com/office/drawing/2014/main" id="{6105A0AB-5639-8791-0D98-5BF3CAEF422A}"/>
                  </a:ext>
                </a:extLst>
              </p:cNvPr>
              <p:cNvGrpSpPr/>
              <p:nvPr/>
            </p:nvGrpSpPr>
            <p:grpSpPr>
              <a:xfrm>
                <a:off x="7539167" y="2953859"/>
                <a:ext cx="1747265" cy="1747265"/>
                <a:chOff x="1646367" y="1646367"/>
                <a:chExt cx="1747265" cy="1747265"/>
              </a:xfrm>
            </p:grpSpPr>
            <p:sp>
              <p:nvSpPr>
                <p:cNvPr id="12" name="椭圆 11">
                  <a:extLst>
                    <a:ext uri="{FF2B5EF4-FFF2-40B4-BE49-F238E27FC236}">
                      <a16:creationId xmlns:a16="http://schemas.microsoft.com/office/drawing/2014/main" id="{17B7D32B-65E7-E74E-75D4-43D7FACEAD28}"/>
                    </a:ext>
                  </a:extLst>
                </p:cNvPr>
                <p:cNvSpPr/>
                <p:nvPr/>
              </p:nvSpPr>
              <p:spPr>
                <a:xfrm>
                  <a:off x="1646367" y="1646367"/>
                  <a:ext cx="1747265" cy="1747265"/>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2000">
                    <a:cs typeface="+mn-ea"/>
                    <a:sym typeface="+mn-lt"/>
                  </a:endParaRPr>
                </a:p>
              </p:txBody>
            </p:sp>
            <p:sp>
              <p:nvSpPr>
                <p:cNvPr id="13" name="文本框 12">
                  <a:extLst>
                    <a:ext uri="{FF2B5EF4-FFF2-40B4-BE49-F238E27FC236}">
                      <a16:creationId xmlns:a16="http://schemas.microsoft.com/office/drawing/2014/main" id="{6FDB2A2F-771D-90CF-8CB9-DE0BA5F9F267}"/>
                    </a:ext>
                  </a:extLst>
                </p:cNvPr>
                <p:cNvSpPr txBox="1"/>
                <p:nvPr/>
              </p:nvSpPr>
              <p:spPr>
                <a:xfrm>
                  <a:off x="1902248" y="1902248"/>
                  <a:ext cx="1235503" cy="12355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zh-CN" altLang="en-US" sz="2000" kern="1200" dirty="0">
                    <a:cs typeface="+mn-ea"/>
                    <a:sym typeface="+mn-lt"/>
                  </a:endParaRPr>
                </a:p>
              </p:txBody>
            </p:sp>
          </p:grpSp>
          <p:sp>
            <p:nvSpPr>
              <p:cNvPr id="11" name="任意多边形 16">
                <a:extLst>
                  <a:ext uri="{FF2B5EF4-FFF2-40B4-BE49-F238E27FC236}">
                    <a16:creationId xmlns:a16="http://schemas.microsoft.com/office/drawing/2014/main" id="{63A71400-0015-FE8A-810D-2B5BDBEDA1DC}"/>
                  </a:ext>
                </a:extLst>
              </p:cNvPr>
              <p:cNvSpPr/>
              <p:nvPr/>
            </p:nvSpPr>
            <p:spPr>
              <a:xfrm>
                <a:off x="7931334" y="3404824"/>
                <a:ext cx="840102" cy="839328"/>
              </a:xfrm>
              <a:custGeom>
                <a:avLst/>
                <a:gdLst>
                  <a:gd name="T0" fmla="*/ 8495 w 11305"/>
                  <a:gd name="T1" fmla="*/ 5609 h 11296"/>
                  <a:gd name="T2" fmla="*/ 11101 w 11305"/>
                  <a:gd name="T3" fmla="*/ 2676 h 11296"/>
                  <a:gd name="T4" fmla="*/ 9229 w 11305"/>
                  <a:gd name="T5" fmla="*/ 435 h 11296"/>
                  <a:gd name="T6" fmla="*/ 8036 w 11305"/>
                  <a:gd name="T7" fmla="*/ 466 h 11296"/>
                  <a:gd name="T8" fmla="*/ 7057 w 11305"/>
                  <a:gd name="T9" fmla="*/ 1443 h 11296"/>
                  <a:gd name="T10" fmla="*/ 5692 w 11305"/>
                  <a:gd name="T11" fmla="*/ 2807 h 11296"/>
                  <a:gd name="T12" fmla="*/ 2542 w 11305"/>
                  <a:gd name="T13" fmla="*/ 0 h 11296"/>
                  <a:gd name="T14" fmla="*/ 240 w 11305"/>
                  <a:gd name="T15" fmla="*/ 1960 h 11296"/>
                  <a:gd name="T16" fmla="*/ 240 w 11305"/>
                  <a:gd name="T17" fmla="*/ 3121 h 11296"/>
                  <a:gd name="T18" fmla="*/ 863 w 11305"/>
                  <a:gd name="T19" fmla="*/ 7634 h 11296"/>
                  <a:gd name="T20" fmla="*/ 311 w 11305"/>
                  <a:gd name="T21" fmla="*/ 10645 h 11296"/>
                  <a:gd name="T22" fmla="*/ 310 w 11305"/>
                  <a:gd name="T23" fmla="*/ 10655 h 11296"/>
                  <a:gd name="T24" fmla="*/ 309 w 11305"/>
                  <a:gd name="T25" fmla="*/ 10715 h 11296"/>
                  <a:gd name="T26" fmla="*/ 319 w 11305"/>
                  <a:gd name="T27" fmla="*/ 10773 h 11296"/>
                  <a:gd name="T28" fmla="*/ 555 w 11305"/>
                  <a:gd name="T29" fmla="*/ 10987 h 11296"/>
                  <a:gd name="T30" fmla="*/ 605 w 11305"/>
                  <a:gd name="T31" fmla="*/ 10990 h 11296"/>
                  <a:gd name="T32" fmla="*/ 651 w 11305"/>
                  <a:gd name="T33" fmla="*/ 10986 h 11296"/>
                  <a:gd name="T34" fmla="*/ 3505 w 11305"/>
                  <a:gd name="T35" fmla="*/ 10518 h 11296"/>
                  <a:gd name="T36" fmla="*/ 5613 w 11305"/>
                  <a:gd name="T37" fmla="*/ 8489 h 11296"/>
                  <a:gd name="T38" fmla="*/ 8763 w 11305"/>
                  <a:gd name="T39" fmla="*/ 11296 h 11296"/>
                  <a:gd name="T40" fmla="*/ 11065 w 11305"/>
                  <a:gd name="T41" fmla="*/ 9337 h 11296"/>
                  <a:gd name="T42" fmla="*/ 11065 w 11305"/>
                  <a:gd name="T43" fmla="*/ 8176 h 11296"/>
                  <a:gd name="T44" fmla="*/ 8659 w 11305"/>
                  <a:gd name="T45" fmla="*/ 796 h 11296"/>
                  <a:gd name="T46" fmla="*/ 10450 w 11305"/>
                  <a:gd name="T47" fmla="*/ 2496 h 11296"/>
                  <a:gd name="T48" fmla="*/ 10419 w 11305"/>
                  <a:gd name="T49" fmla="*/ 2847 h 11296"/>
                  <a:gd name="T50" fmla="*/ 7686 w 11305"/>
                  <a:gd name="T51" fmla="*/ 1652 h 11296"/>
                  <a:gd name="T52" fmla="*/ 660 w 11305"/>
                  <a:gd name="T53" fmla="*/ 2702 h 11296"/>
                  <a:gd name="T54" fmla="*/ 660 w 11305"/>
                  <a:gd name="T55" fmla="*/ 2380 h 11296"/>
                  <a:gd name="T56" fmla="*/ 2542 w 11305"/>
                  <a:gd name="T57" fmla="*/ 594 h 11296"/>
                  <a:gd name="T58" fmla="*/ 5271 w 11305"/>
                  <a:gd name="T59" fmla="*/ 3229 h 11296"/>
                  <a:gd name="T60" fmla="*/ 660 w 11305"/>
                  <a:gd name="T61" fmla="*/ 2702 h 11296"/>
                  <a:gd name="T62" fmla="*/ 3440 w 11305"/>
                  <a:gd name="T63" fmla="*/ 5897 h 11296"/>
                  <a:gd name="T64" fmla="*/ 5925 w 11305"/>
                  <a:gd name="T65" fmla="*/ 3413 h 11296"/>
                  <a:gd name="T66" fmla="*/ 9230 w 11305"/>
                  <a:gd name="T67" fmla="*/ 4035 h 11296"/>
                  <a:gd name="T68" fmla="*/ 7865 w 11305"/>
                  <a:gd name="T69" fmla="*/ 5398 h 11296"/>
                  <a:gd name="T70" fmla="*/ 5401 w 11305"/>
                  <a:gd name="T71" fmla="*/ 7860 h 11296"/>
                  <a:gd name="T72" fmla="*/ 1491 w 11305"/>
                  <a:gd name="T73" fmla="*/ 7844 h 11296"/>
                  <a:gd name="T74" fmla="*/ 1271 w 11305"/>
                  <a:gd name="T75" fmla="*/ 8462 h 11296"/>
                  <a:gd name="T76" fmla="*/ 964 w 11305"/>
                  <a:gd name="T77" fmla="*/ 10334 h 11296"/>
                  <a:gd name="T78" fmla="*/ 10645 w 11305"/>
                  <a:gd name="T79" fmla="*/ 8916 h 11296"/>
                  <a:gd name="T80" fmla="*/ 8764 w 11305"/>
                  <a:gd name="T81" fmla="*/ 10702 h 11296"/>
                  <a:gd name="T82" fmla="*/ 6033 w 11305"/>
                  <a:gd name="T83" fmla="*/ 8069 h 11296"/>
                  <a:gd name="T84" fmla="*/ 8075 w 11305"/>
                  <a:gd name="T85" fmla="*/ 6027 h 11296"/>
                  <a:gd name="T86" fmla="*/ 10711 w 11305"/>
                  <a:gd name="T87" fmla="*/ 8755 h 11296"/>
                  <a:gd name="T88" fmla="*/ 4475 w 11305"/>
                  <a:gd name="T89" fmla="*/ 7230 h 11296"/>
                  <a:gd name="T90" fmla="*/ 7085 w 11305"/>
                  <a:gd name="T91" fmla="*/ 4744 h 11296"/>
                  <a:gd name="T92" fmla="*/ 7085 w 11305"/>
                  <a:gd name="T93" fmla="*/ 4323 h 11296"/>
                  <a:gd name="T94" fmla="*/ 6665 w 11305"/>
                  <a:gd name="T95" fmla="*/ 4323 h 11296"/>
                  <a:gd name="T96" fmla="*/ 4178 w 11305"/>
                  <a:gd name="T97" fmla="*/ 6932 h 11296"/>
                  <a:gd name="T98" fmla="*/ 4475 w 11305"/>
                  <a:gd name="T99" fmla="*/ 7230 h 1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05" h="11296">
                    <a:moveTo>
                      <a:pt x="11065" y="8176"/>
                    </a:moveTo>
                    <a:lnTo>
                      <a:pt x="8495" y="5609"/>
                    </a:lnTo>
                    <a:lnTo>
                      <a:pt x="10839" y="3266"/>
                    </a:lnTo>
                    <a:cubicBezTo>
                      <a:pt x="11000" y="3107"/>
                      <a:pt x="11093" y="2897"/>
                      <a:pt x="11101" y="2676"/>
                    </a:cubicBezTo>
                    <a:cubicBezTo>
                      <a:pt x="11110" y="2447"/>
                      <a:pt x="11028" y="2234"/>
                      <a:pt x="10869" y="2076"/>
                    </a:cubicBezTo>
                    <a:lnTo>
                      <a:pt x="9229" y="435"/>
                    </a:lnTo>
                    <a:cubicBezTo>
                      <a:pt x="9078" y="285"/>
                      <a:pt x="8876" y="204"/>
                      <a:pt x="8660" y="204"/>
                    </a:cubicBezTo>
                    <a:cubicBezTo>
                      <a:pt x="8430" y="204"/>
                      <a:pt x="8203" y="299"/>
                      <a:pt x="8036" y="466"/>
                    </a:cubicBezTo>
                    <a:lnTo>
                      <a:pt x="7060" y="1441"/>
                    </a:lnTo>
                    <a:cubicBezTo>
                      <a:pt x="7059" y="1442"/>
                      <a:pt x="7057" y="1442"/>
                      <a:pt x="7057" y="1443"/>
                    </a:cubicBezTo>
                    <a:lnTo>
                      <a:pt x="7055" y="1446"/>
                    </a:lnTo>
                    <a:lnTo>
                      <a:pt x="5692" y="2807"/>
                    </a:lnTo>
                    <a:lnTo>
                      <a:pt x="3124" y="240"/>
                    </a:lnTo>
                    <a:cubicBezTo>
                      <a:pt x="2967" y="85"/>
                      <a:pt x="2761" y="0"/>
                      <a:pt x="2542" y="0"/>
                    </a:cubicBezTo>
                    <a:cubicBezTo>
                      <a:pt x="2323" y="0"/>
                      <a:pt x="2116" y="85"/>
                      <a:pt x="1961" y="240"/>
                    </a:cubicBezTo>
                    <a:lnTo>
                      <a:pt x="240" y="1960"/>
                    </a:lnTo>
                    <a:cubicBezTo>
                      <a:pt x="85" y="2116"/>
                      <a:pt x="0" y="2322"/>
                      <a:pt x="0" y="2540"/>
                    </a:cubicBezTo>
                    <a:cubicBezTo>
                      <a:pt x="0" y="2760"/>
                      <a:pt x="85" y="2966"/>
                      <a:pt x="240" y="3121"/>
                    </a:cubicBezTo>
                    <a:lnTo>
                      <a:pt x="2810" y="5687"/>
                    </a:lnTo>
                    <a:lnTo>
                      <a:pt x="863" y="7634"/>
                    </a:lnTo>
                    <a:cubicBezTo>
                      <a:pt x="811" y="7684"/>
                      <a:pt x="780" y="7752"/>
                      <a:pt x="775" y="7825"/>
                    </a:cubicBezTo>
                    <a:lnTo>
                      <a:pt x="311" y="10645"/>
                    </a:lnTo>
                    <a:cubicBezTo>
                      <a:pt x="311" y="10647"/>
                      <a:pt x="311" y="10649"/>
                      <a:pt x="310" y="10651"/>
                    </a:cubicBezTo>
                    <a:lnTo>
                      <a:pt x="310" y="10655"/>
                    </a:lnTo>
                    <a:cubicBezTo>
                      <a:pt x="310" y="10658"/>
                      <a:pt x="309" y="10661"/>
                      <a:pt x="309" y="10665"/>
                    </a:cubicBezTo>
                    <a:lnTo>
                      <a:pt x="309" y="10715"/>
                    </a:lnTo>
                    <a:cubicBezTo>
                      <a:pt x="310" y="10733"/>
                      <a:pt x="313" y="10751"/>
                      <a:pt x="318" y="10768"/>
                    </a:cubicBezTo>
                    <a:cubicBezTo>
                      <a:pt x="318" y="10770"/>
                      <a:pt x="319" y="10772"/>
                      <a:pt x="319" y="10773"/>
                    </a:cubicBezTo>
                    <a:cubicBezTo>
                      <a:pt x="320" y="10780"/>
                      <a:pt x="323" y="10786"/>
                      <a:pt x="324" y="10791"/>
                    </a:cubicBezTo>
                    <a:cubicBezTo>
                      <a:pt x="358" y="10895"/>
                      <a:pt x="446" y="10970"/>
                      <a:pt x="555" y="10987"/>
                    </a:cubicBezTo>
                    <a:lnTo>
                      <a:pt x="565" y="10987"/>
                    </a:lnTo>
                    <a:cubicBezTo>
                      <a:pt x="579" y="10988"/>
                      <a:pt x="591" y="10990"/>
                      <a:pt x="605" y="10990"/>
                    </a:cubicBezTo>
                    <a:cubicBezTo>
                      <a:pt x="618" y="10990"/>
                      <a:pt x="629" y="10988"/>
                      <a:pt x="640" y="10987"/>
                    </a:cubicBezTo>
                    <a:cubicBezTo>
                      <a:pt x="644" y="10987"/>
                      <a:pt x="648" y="10986"/>
                      <a:pt x="651" y="10986"/>
                    </a:cubicBezTo>
                    <a:lnTo>
                      <a:pt x="653" y="10986"/>
                    </a:lnTo>
                    <a:lnTo>
                      <a:pt x="3505" y="10518"/>
                    </a:lnTo>
                    <a:cubicBezTo>
                      <a:pt x="3576" y="10506"/>
                      <a:pt x="3638" y="10470"/>
                      <a:pt x="3681" y="10418"/>
                    </a:cubicBezTo>
                    <a:lnTo>
                      <a:pt x="5613" y="8489"/>
                    </a:lnTo>
                    <a:lnTo>
                      <a:pt x="8181" y="11056"/>
                    </a:lnTo>
                    <a:cubicBezTo>
                      <a:pt x="8338" y="11211"/>
                      <a:pt x="8544" y="11296"/>
                      <a:pt x="8763" y="11296"/>
                    </a:cubicBezTo>
                    <a:cubicBezTo>
                      <a:pt x="8983" y="11296"/>
                      <a:pt x="9189" y="11211"/>
                      <a:pt x="9344" y="11056"/>
                    </a:cubicBezTo>
                    <a:lnTo>
                      <a:pt x="11065" y="9337"/>
                    </a:lnTo>
                    <a:cubicBezTo>
                      <a:pt x="11220" y="9181"/>
                      <a:pt x="11305" y="8975"/>
                      <a:pt x="11305" y="8757"/>
                    </a:cubicBezTo>
                    <a:cubicBezTo>
                      <a:pt x="11305" y="8537"/>
                      <a:pt x="11219" y="8331"/>
                      <a:pt x="11065" y="8176"/>
                    </a:cubicBezTo>
                    <a:close/>
                    <a:moveTo>
                      <a:pt x="8455" y="885"/>
                    </a:moveTo>
                    <a:cubicBezTo>
                      <a:pt x="8511" y="828"/>
                      <a:pt x="8586" y="796"/>
                      <a:pt x="8659" y="796"/>
                    </a:cubicBezTo>
                    <a:cubicBezTo>
                      <a:pt x="8718" y="796"/>
                      <a:pt x="8770" y="817"/>
                      <a:pt x="8807" y="855"/>
                    </a:cubicBezTo>
                    <a:lnTo>
                      <a:pt x="10450" y="2496"/>
                    </a:lnTo>
                    <a:cubicBezTo>
                      <a:pt x="10490" y="2535"/>
                      <a:pt x="10510" y="2590"/>
                      <a:pt x="10508" y="2654"/>
                    </a:cubicBezTo>
                    <a:cubicBezTo>
                      <a:pt x="10505" y="2724"/>
                      <a:pt x="10474" y="2792"/>
                      <a:pt x="10419" y="2847"/>
                    </a:cubicBezTo>
                    <a:lnTo>
                      <a:pt x="9650" y="3615"/>
                    </a:lnTo>
                    <a:lnTo>
                      <a:pt x="7686" y="1652"/>
                    </a:lnTo>
                    <a:lnTo>
                      <a:pt x="8455" y="885"/>
                    </a:lnTo>
                    <a:close/>
                    <a:moveTo>
                      <a:pt x="660" y="2702"/>
                    </a:moveTo>
                    <a:cubicBezTo>
                      <a:pt x="618" y="2660"/>
                      <a:pt x="594" y="2602"/>
                      <a:pt x="594" y="2541"/>
                    </a:cubicBezTo>
                    <a:cubicBezTo>
                      <a:pt x="594" y="2480"/>
                      <a:pt x="618" y="2422"/>
                      <a:pt x="660" y="2380"/>
                    </a:cubicBezTo>
                    <a:lnTo>
                      <a:pt x="2381" y="660"/>
                    </a:lnTo>
                    <a:cubicBezTo>
                      <a:pt x="2424" y="617"/>
                      <a:pt x="2481" y="594"/>
                      <a:pt x="2542" y="594"/>
                    </a:cubicBezTo>
                    <a:cubicBezTo>
                      <a:pt x="2604" y="594"/>
                      <a:pt x="2661" y="617"/>
                      <a:pt x="2704" y="660"/>
                    </a:cubicBezTo>
                    <a:lnTo>
                      <a:pt x="5271" y="3229"/>
                    </a:lnTo>
                    <a:lnTo>
                      <a:pt x="3229" y="5269"/>
                    </a:lnTo>
                    <a:lnTo>
                      <a:pt x="660" y="2702"/>
                    </a:lnTo>
                    <a:close/>
                    <a:moveTo>
                      <a:pt x="3433" y="5905"/>
                    </a:moveTo>
                    <a:lnTo>
                      <a:pt x="3440" y="5897"/>
                    </a:lnTo>
                    <a:lnTo>
                      <a:pt x="5904" y="3437"/>
                    </a:lnTo>
                    <a:cubicBezTo>
                      <a:pt x="5911" y="3430"/>
                      <a:pt x="5919" y="3421"/>
                      <a:pt x="5925" y="3413"/>
                    </a:cubicBezTo>
                    <a:lnTo>
                      <a:pt x="7266" y="2072"/>
                    </a:lnTo>
                    <a:lnTo>
                      <a:pt x="9230" y="4035"/>
                    </a:lnTo>
                    <a:lnTo>
                      <a:pt x="7866" y="5397"/>
                    </a:lnTo>
                    <a:lnTo>
                      <a:pt x="7865" y="5398"/>
                    </a:lnTo>
                    <a:lnTo>
                      <a:pt x="5403" y="7858"/>
                    </a:lnTo>
                    <a:lnTo>
                      <a:pt x="5401" y="7860"/>
                    </a:lnTo>
                    <a:lnTo>
                      <a:pt x="3455" y="9805"/>
                    </a:lnTo>
                    <a:lnTo>
                      <a:pt x="1491" y="7844"/>
                    </a:lnTo>
                    <a:lnTo>
                      <a:pt x="3433" y="5905"/>
                    </a:lnTo>
                    <a:close/>
                    <a:moveTo>
                      <a:pt x="1271" y="8462"/>
                    </a:moveTo>
                    <a:lnTo>
                      <a:pt x="2836" y="10026"/>
                    </a:lnTo>
                    <a:lnTo>
                      <a:pt x="964" y="10334"/>
                    </a:lnTo>
                    <a:lnTo>
                      <a:pt x="1271" y="8462"/>
                    </a:lnTo>
                    <a:close/>
                    <a:moveTo>
                      <a:pt x="10645" y="8916"/>
                    </a:moveTo>
                    <a:lnTo>
                      <a:pt x="8925" y="10636"/>
                    </a:lnTo>
                    <a:cubicBezTo>
                      <a:pt x="8883" y="10679"/>
                      <a:pt x="8825" y="10702"/>
                      <a:pt x="8764" y="10702"/>
                    </a:cubicBezTo>
                    <a:cubicBezTo>
                      <a:pt x="8703" y="10702"/>
                      <a:pt x="8645" y="10679"/>
                      <a:pt x="8603" y="10636"/>
                    </a:cubicBezTo>
                    <a:lnTo>
                      <a:pt x="6033" y="8069"/>
                    </a:lnTo>
                    <a:lnTo>
                      <a:pt x="6899" y="7203"/>
                    </a:lnTo>
                    <a:lnTo>
                      <a:pt x="8075" y="6027"/>
                    </a:lnTo>
                    <a:lnTo>
                      <a:pt x="10645" y="8593"/>
                    </a:lnTo>
                    <a:cubicBezTo>
                      <a:pt x="10688" y="8636"/>
                      <a:pt x="10711" y="8693"/>
                      <a:pt x="10711" y="8755"/>
                    </a:cubicBezTo>
                    <a:cubicBezTo>
                      <a:pt x="10711" y="8816"/>
                      <a:pt x="10688" y="8873"/>
                      <a:pt x="10645" y="8916"/>
                    </a:cubicBezTo>
                    <a:close/>
                    <a:moveTo>
                      <a:pt x="4475" y="7230"/>
                    </a:moveTo>
                    <a:cubicBezTo>
                      <a:pt x="4553" y="7230"/>
                      <a:pt x="4626" y="7198"/>
                      <a:pt x="4685" y="7142"/>
                    </a:cubicBezTo>
                    <a:lnTo>
                      <a:pt x="7085" y="4744"/>
                    </a:lnTo>
                    <a:cubicBezTo>
                      <a:pt x="7140" y="4689"/>
                      <a:pt x="7172" y="4612"/>
                      <a:pt x="7172" y="4534"/>
                    </a:cubicBezTo>
                    <a:cubicBezTo>
                      <a:pt x="7172" y="4455"/>
                      <a:pt x="7141" y="4380"/>
                      <a:pt x="7085" y="4323"/>
                    </a:cubicBezTo>
                    <a:cubicBezTo>
                      <a:pt x="7030" y="4269"/>
                      <a:pt x="6954" y="4236"/>
                      <a:pt x="6875" y="4236"/>
                    </a:cubicBezTo>
                    <a:cubicBezTo>
                      <a:pt x="6795" y="4236"/>
                      <a:pt x="6721" y="4267"/>
                      <a:pt x="6665" y="4323"/>
                    </a:cubicBezTo>
                    <a:lnTo>
                      <a:pt x="4265" y="6722"/>
                    </a:lnTo>
                    <a:cubicBezTo>
                      <a:pt x="4210" y="6777"/>
                      <a:pt x="4178" y="6853"/>
                      <a:pt x="4178" y="6932"/>
                    </a:cubicBezTo>
                    <a:cubicBezTo>
                      <a:pt x="4178" y="7011"/>
                      <a:pt x="4209" y="7087"/>
                      <a:pt x="4264" y="7141"/>
                    </a:cubicBezTo>
                    <a:cubicBezTo>
                      <a:pt x="4320" y="7198"/>
                      <a:pt x="4395" y="7230"/>
                      <a:pt x="4475" y="723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cs typeface="+mn-ea"/>
                  <a:sym typeface="+mn-lt"/>
                </a:endParaRPr>
              </a:p>
            </p:txBody>
          </p:sp>
        </p:grpSp>
      </p:grpSp>
      <p:sp>
        <p:nvSpPr>
          <p:cNvPr id="20" name="任意多边形 11">
            <a:extLst>
              <a:ext uri="{FF2B5EF4-FFF2-40B4-BE49-F238E27FC236}">
                <a16:creationId xmlns:a16="http://schemas.microsoft.com/office/drawing/2014/main" id="{B801DC12-A5E7-E826-25EC-739AE2A9BDA7}"/>
              </a:ext>
            </a:extLst>
          </p:cNvPr>
          <p:cNvSpPr/>
          <p:nvPr/>
        </p:nvSpPr>
        <p:spPr>
          <a:xfrm>
            <a:off x="6679221" y="1724895"/>
            <a:ext cx="1336781" cy="1336781"/>
          </a:xfrm>
          <a:custGeom>
            <a:avLst/>
            <a:gdLst>
              <a:gd name="connsiteX0" fmla="*/ 0 w 1336781"/>
              <a:gd name="connsiteY0" fmla="*/ 668391 h 1336781"/>
              <a:gd name="connsiteX1" fmla="*/ 668391 w 1336781"/>
              <a:gd name="connsiteY1" fmla="*/ 0 h 1336781"/>
              <a:gd name="connsiteX2" fmla="*/ 1336782 w 1336781"/>
              <a:gd name="connsiteY2" fmla="*/ 668391 h 1336781"/>
              <a:gd name="connsiteX3" fmla="*/ 668391 w 1336781"/>
              <a:gd name="connsiteY3" fmla="*/ 1336782 h 1336781"/>
              <a:gd name="connsiteX4" fmla="*/ 0 w 1336781"/>
              <a:gd name="connsiteY4" fmla="*/ 668391 h 133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781" h="1336781">
                <a:moveTo>
                  <a:pt x="0" y="668391"/>
                </a:moveTo>
                <a:cubicBezTo>
                  <a:pt x="0" y="299249"/>
                  <a:pt x="299249" y="0"/>
                  <a:pt x="668391" y="0"/>
                </a:cubicBezTo>
                <a:cubicBezTo>
                  <a:pt x="1037533" y="0"/>
                  <a:pt x="1336782" y="299249"/>
                  <a:pt x="1336782" y="668391"/>
                </a:cubicBezTo>
                <a:cubicBezTo>
                  <a:pt x="1336782" y="1037533"/>
                  <a:pt x="1037533" y="1336782"/>
                  <a:pt x="668391" y="1336782"/>
                </a:cubicBezTo>
                <a:cubicBezTo>
                  <a:pt x="299249" y="1336782"/>
                  <a:pt x="0" y="1037533"/>
                  <a:pt x="0" y="668391"/>
                </a:cubicBezTo>
                <a:close/>
              </a:path>
            </a:pathLst>
          </a:custGeom>
          <a:solidFill>
            <a:schemeClr val="bg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rmAutofit/>
          </a:bodyPr>
          <a:lstStyle/>
          <a:p>
            <a:pPr algn="ctr"/>
            <a:endParaRPr lang="en-US" sz="2000" b="1" i="1" dirty="0">
              <a:solidFill>
                <a:schemeClr val="tx1"/>
              </a:solidFill>
            </a:endParaRPr>
          </a:p>
          <a:p>
            <a:pPr algn="ctr"/>
            <a:r>
              <a:rPr lang="en-US" sz="2000" b="1" i="1" dirty="0" err="1">
                <a:solidFill>
                  <a:schemeClr val="tx1"/>
                </a:solidFill>
              </a:rPr>
              <a:t>Tiền</a:t>
            </a:r>
            <a:r>
              <a:rPr lang="en-US" sz="2000" b="1" i="1" dirty="0">
                <a:solidFill>
                  <a:schemeClr val="tx1"/>
                </a:solidFill>
              </a:rPr>
              <a:t> </a:t>
            </a:r>
            <a:r>
              <a:rPr lang="en-US" sz="2000" b="1" i="1" dirty="0" err="1">
                <a:solidFill>
                  <a:schemeClr val="tx1"/>
                </a:solidFill>
              </a:rPr>
              <a:t>tệ</a:t>
            </a:r>
            <a:r>
              <a:rPr lang="en-US" sz="2000" i="1" dirty="0">
                <a:solidFill>
                  <a:schemeClr val="tx1"/>
                </a:solidFill>
              </a:rPr>
              <a:t> (Currency)</a:t>
            </a:r>
            <a:endParaRPr lang="vi-VN" altLang="vi-VN" sz="2000" i="1" dirty="0">
              <a:solidFill>
                <a:schemeClr val="tx1"/>
              </a:solidFill>
              <a:latin typeface="Noto Sans"/>
              <a:ea typeface="Noto Sans"/>
              <a:cs typeface="+mn-ea"/>
              <a:sym typeface="+mn-lt"/>
            </a:endParaRPr>
          </a:p>
        </p:txBody>
      </p:sp>
      <p:sp>
        <p:nvSpPr>
          <p:cNvPr id="25" name="任意多边形 11">
            <a:extLst>
              <a:ext uri="{FF2B5EF4-FFF2-40B4-BE49-F238E27FC236}">
                <a16:creationId xmlns:a16="http://schemas.microsoft.com/office/drawing/2014/main" id="{B801DC12-A5E7-E826-25EC-739AE2A9BDA7}"/>
              </a:ext>
            </a:extLst>
          </p:cNvPr>
          <p:cNvSpPr/>
          <p:nvPr/>
        </p:nvSpPr>
        <p:spPr>
          <a:xfrm>
            <a:off x="9920886" y="1741042"/>
            <a:ext cx="1336781" cy="1336781"/>
          </a:xfrm>
          <a:custGeom>
            <a:avLst/>
            <a:gdLst>
              <a:gd name="connsiteX0" fmla="*/ 0 w 1336781"/>
              <a:gd name="connsiteY0" fmla="*/ 668391 h 1336781"/>
              <a:gd name="connsiteX1" fmla="*/ 668391 w 1336781"/>
              <a:gd name="connsiteY1" fmla="*/ 0 h 1336781"/>
              <a:gd name="connsiteX2" fmla="*/ 1336782 w 1336781"/>
              <a:gd name="connsiteY2" fmla="*/ 668391 h 1336781"/>
              <a:gd name="connsiteX3" fmla="*/ 668391 w 1336781"/>
              <a:gd name="connsiteY3" fmla="*/ 1336782 h 1336781"/>
              <a:gd name="connsiteX4" fmla="*/ 0 w 1336781"/>
              <a:gd name="connsiteY4" fmla="*/ 668391 h 133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781" h="1336781">
                <a:moveTo>
                  <a:pt x="0" y="668391"/>
                </a:moveTo>
                <a:cubicBezTo>
                  <a:pt x="0" y="299249"/>
                  <a:pt x="299249" y="0"/>
                  <a:pt x="668391" y="0"/>
                </a:cubicBezTo>
                <a:cubicBezTo>
                  <a:pt x="1037533" y="0"/>
                  <a:pt x="1336782" y="299249"/>
                  <a:pt x="1336782" y="668391"/>
                </a:cubicBezTo>
                <a:cubicBezTo>
                  <a:pt x="1336782" y="1037533"/>
                  <a:pt x="1037533" y="1336782"/>
                  <a:pt x="668391" y="1336782"/>
                </a:cubicBezTo>
                <a:cubicBezTo>
                  <a:pt x="299249" y="1336782"/>
                  <a:pt x="0" y="1037533"/>
                  <a:pt x="0" y="668391"/>
                </a:cubicBezTo>
                <a:close/>
              </a:path>
            </a:pathLst>
          </a:custGeom>
          <a:solidFill>
            <a:schemeClr val="bg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rmAutofit/>
          </a:bodyPr>
          <a:lstStyle/>
          <a:p>
            <a:pPr algn="ctr"/>
            <a:endParaRPr lang="en-US" sz="2000" b="1" i="1" dirty="0">
              <a:solidFill>
                <a:schemeClr val="tx1"/>
              </a:solidFill>
            </a:endParaRPr>
          </a:p>
          <a:p>
            <a:pPr algn="ctr"/>
            <a:r>
              <a:rPr lang="en-US" sz="2000" b="1" i="1" dirty="0" err="1">
                <a:solidFill>
                  <a:schemeClr val="tx1"/>
                </a:solidFill>
              </a:rPr>
              <a:t>Địa</a:t>
            </a:r>
            <a:r>
              <a:rPr lang="en-US" sz="2000" b="1" i="1" dirty="0">
                <a:solidFill>
                  <a:schemeClr val="tx1"/>
                </a:solidFill>
              </a:rPr>
              <a:t> </a:t>
            </a:r>
            <a:r>
              <a:rPr lang="en-US" sz="2000" b="1" i="1" dirty="0" err="1">
                <a:solidFill>
                  <a:schemeClr val="tx1"/>
                </a:solidFill>
              </a:rPr>
              <a:t>điểm</a:t>
            </a:r>
            <a:r>
              <a:rPr lang="en-US" sz="2000" i="1" dirty="0">
                <a:solidFill>
                  <a:schemeClr val="tx1"/>
                </a:solidFill>
              </a:rPr>
              <a:t> (Location)</a:t>
            </a:r>
            <a:endParaRPr lang="vi-VN" altLang="vi-VN" sz="2000" i="1" dirty="0">
              <a:solidFill>
                <a:schemeClr val="tx1"/>
              </a:solidFill>
              <a:latin typeface="Noto Sans"/>
              <a:ea typeface="Noto Sans"/>
              <a:cs typeface="+mn-ea"/>
              <a:sym typeface="+mn-lt"/>
            </a:endParaRPr>
          </a:p>
        </p:txBody>
      </p:sp>
      <p:sp>
        <p:nvSpPr>
          <p:cNvPr id="26" name="任意多边形 11">
            <a:extLst>
              <a:ext uri="{FF2B5EF4-FFF2-40B4-BE49-F238E27FC236}">
                <a16:creationId xmlns:a16="http://schemas.microsoft.com/office/drawing/2014/main" id="{B801DC12-A5E7-E826-25EC-739AE2A9BDA7}"/>
              </a:ext>
            </a:extLst>
          </p:cNvPr>
          <p:cNvSpPr/>
          <p:nvPr/>
        </p:nvSpPr>
        <p:spPr>
          <a:xfrm>
            <a:off x="6186010" y="3402103"/>
            <a:ext cx="1336781" cy="1336781"/>
          </a:xfrm>
          <a:custGeom>
            <a:avLst/>
            <a:gdLst>
              <a:gd name="connsiteX0" fmla="*/ 0 w 1336781"/>
              <a:gd name="connsiteY0" fmla="*/ 668391 h 1336781"/>
              <a:gd name="connsiteX1" fmla="*/ 668391 w 1336781"/>
              <a:gd name="connsiteY1" fmla="*/ 0 h 1336781"/>
              <a:gd name="connsiteX2" fmla="*/ 1336782 w 1336781"/>
              <a:gd name="connsiteY2" fmla="*/ 668391 h 1336781"/>
              <a:gd name="connsiteX3" fmla="*/ 668391 w 1336781"/>
              <a:gd name="connsiteY3" fmla="*/ 1336782 h 1336781"/>
              <a:gd name="connsiteX4" fmla="*/ 0 w 1336781"/>
              <a:gd name="connsiteY4" fmla="*/ 668391 h 133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781" h="1336781">
                <a:moveTo>
                  <a:pt x="0" y="668391"/>
                </a:moveTo>
                <a:cubicBezTo>
                  <a:pt x="0" y="299249"/>
                  <a:pt x="299249" y="0"/>
                  <a:pt x="668391" y="0"/>
                </a:cubicBezTo>
                <a:cubicBezTo>
                  <a:pt x="1037533" y="0"/>
                  <a:pt x="1336782" y="299249"/>
                  <a:pt x="1336782" y="668391"/>
                </a:cubicBezTo>
                <a:cubicBezTo>
                  <a:pt x="1336782" y="1037533"/>
                  <a:pt x="1037533" y="1336782"/>
                  <a:pt x="668391" y="1336782"/>
                </a:cubicBezTo>
                <a:cubicBezTo>
                  <a:pt x="299249" y="1336782"/>
                  <a:pt x="0" y="1037533"/>
                  <a:pt x="0" y="668391"/>
                </a:cubicBezTo>
                <a:close/>
              </a:path>
            </a:pathLst>
          </a:custGeom>
          <a:solidFill>
            <a:schemeClr val="bg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rmAutofit/>
          </a:bodyPr>
          <a:lstStyle/>
          <a:p>
            <a:pPr algn="ctr"/>
            <a:endParaRPr lang="en-US" sz="2000" b="1" i="1" dirty="0">
              <a:solidFill>
                <a:schemeClr val="tx1"/>
              </a:solidFill>
            </a:endParaRPr>
          </a:p>
          <a:p>
            <a:pPr algn="ctr"/>
            <a:r>
              <a:rPr lang="en-US" sz="2000" b="1" i="1" dirty="0" err="1">
                <a:solidFill>
                  <a:schemeClr val="tx1"/>
                </a:solidFill>
              </a:rPr>
              <a:t>Sự</a:t>
            </a:r>
            <a:r>
              <a:rPr lang="en-US" sz="2000" b="1" i="1" dirty="0">
                <a:solidFill>
                  <a:schemeClr val="tx1"/>
                </a:solidFill>
              </a:rPr>
              <a:t> </a:t>
            </a:r>
            <a:r>
              <a:rPr lang="en-US" sz="2000" b="1" i="1" dirty="0" err="1">
                <a:solidFill>
                  <a:schemeClr val="tx1"/>
                </a:solidFill>
              </a:rPr>
              <a:t>kiện</a:t>
            </a:r>
            <a:r>
              <a:rPr lang="en-US" sz="2000" i="1" dirty="0">
                <a:solidFill>
                  <a:schemeClr val="tx1"/>
                </a:solidFill>
              </a:rPr>
              <a:t> </a:t>
            </a:r>
          </a:p>
          <a:p>
            <a:pPr algn="ctr"/>
            <a:r>
              <a:rPr lang="en-US" sz="2000" i="1" dirty="0">
                <a:solidFill>
                  <a:schemeClr val="tx1"/>
                </a:solidFill>
              </a:rPr>
              <a:t>(Event)</a:t>
            </a:r>
            <a:endParaRPr lang="vi-VN" altLang="vi-VN" sz="2000" i="1" dirty="0">
              <a:solidFill>
                <a:schemeClr val="tx1"/>
              </a:solidFill>
              <a:latin typeface="Noto Sans"/>
              <a:ea typeface="Noto Sans"/>
              <a:cs typeface="+mn-ea"/>
              <a:sym typeface="+mn-lt"/>
            </a:endParaRPr>
          </a:p>
        </p:txBody>
      </p:sp>
      <p:sp>
        <p:nvSpPr>
          <p:cNvPr id="27" name="任意多边形 11">
            <a:extLst>
              <a:ext uri="{FF2B5EF4-FFF2-40B4-BE49-F238E27FC236}">
                <a16:creationId xmlns:a16="http://schemas.microsoft.com/office/drawing/2014/main" id="{B801DC12-A5E7-E826-25EC-739AE2A9BDA7}"/>
              </a:ext>
            </a:extLst>
          </p:cNvPr>
          <p:cNvSpPr/>
          <p:nvPr/>
        </p:nvSpPr>
        <p:spPr>
          <a:xfrm>
            <a:off x="10333839" y="3364154"/>
            <a:ext cx="1336781" cy="1336781"/>
          </a:xfrm>
          <a:custGeom>
            <a:avLst/>
            <a:gdLst>
              <a:gd name="connsiteX0" fmla="*/ 0 w 1336781"/>
              <a:gd name="connsiteY0" fmla="*/ 668391 h 1336781"/>
              <a:gd name="connsiteX1" fmla="*/ 668391 w 1336781"/>
              <a:gd name="connsiteY1" fmla="*/ 0 h 1336781"/>
              <a:gd name="connsiteX2" fmla="*/ 1336782 w 1336781"/>
              <a:gd name="connsiteY2" fmla="*/ 668391 h 1336781"/>
              <a:gd name="connsiteX3" fmla="*/ 668391 w 1336781"/>
              <a:gd name="connsiteY3" fmla="*/ 1336782 h 1336781"/>
              <a:gd name="connsiteX4" fmla="*/ 0 w 1336781"/>
              <a:gd name="connsiteY4" fmla="*/ 668391 h 133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781" h="1336781">
                <a:moveTo>
                  <a:pt x="0" y="668391"/>
                </a:moveTo>
                <a:cubicBezTo>
                  <a:pt x="0" y="299249"/>
                  <a:pt x="299249" y="0"/>
                  <a:pt x="668391" y="0"/>
                </a:cubicBezTo>
                <a:cubicBezTo>
                  <a:pt x="1037533" y="0"/>
                  <a:pt x="1336782" y="299249"/>
                  <a:pt x="1336782" y="668391"/>
                </a:cubicBezTo>
                <a:cubicBezTo>
                  <a:pt x="1336782" y="1037533"/>
                  <a:pt x="1037533" y="1336782"/>
                  <a:pt x="668391" y="1336782"/>
                </a:cubicBezTo>
                <a:cubicBezTo>
                  <a:pt x="299249" y="1336782"/>
                  <a:pt x="0" y="1037533"/>
                  <a:pt x="0" y="668391"/>
                </a:cubicBezTo>
                <a:close/>
              </a:path>
            </a:pathLst>
          </a:custGeom>
          <a:solidFill>
            <a:schemeClr val="bg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Autofit/>
          </a:bodyPr>
          <a:lstStyle/>
          <a:p>
            <a:pPr algn="ctr"/>
            <a:endParaRPr lang="en-US" sz="2000" b="1" i="1" dirty="0">
              <a:solidFill>
                <a:schemeClr val="tx1"/>
              </a:solidFill>
            </a:endParaRPr>
          </a:p>
          <a:p>
            <a:pPr algn="ctr"/>
            <a:r>
              <a:rPr lang="en-US" sz="2000" b="1" i="1" dirty="0" err="1">
                <a:solidFill>
                  <a:schemeClr val="tx1"/>
                </a:solidFill>
              </a:rPr>
              <a:t>Tổ</a:t>
            </a:r>
            <a:r>
              <a:rPr lang="en-US" sz="2000" b="1" i="1" dirty="0">
                <a:solidFill>
                  <a:schemeClr val="tx1"/>
                </a:solidFill>
              </a:rPr>
              <a:t> </a:t>
            </a:r>
            <a:r>
              <a:rPr lang="en-US" sz="2000" b="1" i="1" dirty="0" err="1">
                <a:solidFill>
                  <a:schemeClr val="tx1"/>
                </a:solidFill>
              </a:rPr>
              <a:t>chức</a:t>
            </a:r>
            <a:r>
              <a:rPr lang="en-US" sz="2000" i="1" dirty="0">
                <a:solidFill>
                  <a:schemeClr val="tx1"/>
                </a:solidFill>
              </a:rPr>
              <a:t> (Organization)</a:t>
            </a:r>
            <a:endParaRPr lang="vi-VN" altLang="vi-VN" sz="2000" i="1" dirty="0">
              <a:solidFill>
                <a:schemeClr val="tx1"/>
              </a:solidFill>
              <a:latin typeface="Noto Sans"/>
              <a:ea typeface="Noto Sans"/>
              <a:cs typeface="+mn-ea"/>
              <a:sym typeface="+mn-lt"/>
            </a:endParaRPr>
          </a:p>
        </p:txBody>
      </p:sp>
      <p:grpSp>
        <p:nvGrpSpPr>
          <p:cNvPr id="23" name="组合 20">
            <a:extLst>
              <a:ext uri="{FF2B5EF4-FFF2-40B4-BE49-F238E27FC236}">
                <a16:creationId xmlns:a16="http://schemas.microsoft.com/office/drawing/2014/main" id="{9948B5FA-6D32-E4A8-24C3-92C9ACCDC678}"/>
              </a:ext>
            </a:extLst>
          </p:cNvPr>
          <p:cNvGrpSpPr/>
          <p:nvPr/>
        </p:nvGrpSpPr>
        <p:grpSpPr>
          <a:xfrm>
            <a:off x="247750" y="313645"/>
            <a:ext cx="3898223" cy="685800"/>
            <a:chOff x="260630" y="274320"/>
            <a:chExt cx="3075605" cy="685800"/>
          </a:xfrm>
        </p:grpSpPr>
        <p:sp>
          <p:nvSpPr>
            <p:cNvPr id="28" name="TextBox 55">
              <a:extLst>
                <a:ext uri="{FF2B5EF4-FFF2-40B4-BE49-F238E27FC236}">
                  <a16:creationId xmlns:a16="http://schemas.microsoft.com/office/drawing/2014/main" id="{115D23D0-1987-51B6-5596-9C856591367D}"/>
                </a:ext>
              </a:extLst>
            </p:cNvPr>
            <p:cNvSpPr txBox="1"/>
            <p:nvPr/>
          </p:nvSpPr>
          <p:spPr>
            <a:xfrm>
              <a:off x="1007389" y="334316"/>
              <a:ext cx="2328846" cy="321949"/>
            </a:xfrm>
            <a:prstGeom prst="rect">
              <a:avLst/>
            </a:prstGeom>
            <a:noFill/>
          </p:spPr>
          <p:txBody>
            <a:bodyPr wrap="square" lIns="68571" tIns="34285" rIns="68571" bIns="34285" rtlCol="0">
              <a:noAutofit/>
            </a:bodyPr>
            <a:lstStyle/>
            <a:p>
              <a:r>
                <a:rPr lang="en-US" altLang="vi-VN" sz="2400" b="1" dirty="0">
                  <a:solidFill>
                    <a:schemeClr val="tx1">
                      <a:lumMod val="75000"/>
                      <a:lumOff val="25000"/>
                    </a:schemeClr>
                  </a:solidFill>
                  <a:latin typeface="Noto Sans"/>
                  <a:ea typeface="Noto Sans"/>
                  <a:cs typeface="+mn-ea"/>
                  <a:sym typeface="+mn-lt"/>
                </a:rPr>
                <a:t>GIỚI THIỆU NER</a:t>
              </a:r>
              <a:endParaRPr lang="vi-VN" altLang="vi-VN" sz="2400" b="1" dirty="0">
                <a:solidFill>
                  <a:schemeClr val="tx1">
                    <a:lumMod val="75000"/>
                    <a:lumOff val="25000"/>
                  </a:schemeClr>
                </a:solidFill>
                <a:latin typeface="Noto Sans"/>
                <a:ea typeface="Noto Sans"/>
                <a:cs typeface="+mn-ea"/>
                <a:sym typeface="+mn-lt"/>
              </a:endParaRPr>
            </a:p>
          </p:txBody>
        </p:sp>
        <p:sp>
          <p:nvSpPr>
            <p:cNvPr id="29" name="椭圆 23">
              <a:extLst>
                <a:ext uri="{FF2B5EF4-FFF2-40B4-BE49-F238E27FC236}">
                  <a16:creationId xmlns:a16="http://schemas.microsoft.com/office/drawing/2014/main" id="{8E0E8066-6E4A-2F41-67E8-EEA948D845B4}"/>
                </a:ext>
              </a:extLst>
            </p:cNvPr>
            <p:cNvSpPr/>
            <p:nvPr/>
          </p:nvSpPr>
          <p:spPr>
            <a:xfrm>
              <a:off x="260630" y="274320"/>
              <a:ext cx="60726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vi-VN" altLang="vi-VN" sz="1900" dirty="0">
                  <a:solidFill>
                    <a:schemeClr val="bg1"/>
                  </a:solidFill>
                  <a:latin typeface="Noto Sans"/>
                  <a:ea typeface="Noto Sans"/>
                </a:rPr>
                <a:t>01</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
        <p:nvSpPr>
          <p:cNvPr id="18" name="TextBox 17">
            <a:extLst>
              <a:ext uri="{FF2B5EF4-FFF2-40B4-BE49-F238E27FC236}">
                <a16:creationId xmlns:a16="http://schemas.microsoft.com/office/drawing/2014/main" id="{8BF75B66-C7D9-E74C-F14A-B1D9B4B23F12}"/>
              </a:ext>
            </a:extLst>
          </p:cNvPr>
          <p:cNvSpPr txBox="1"/>
          <p:nvPr/>
        </p:nvSpPr>
        <p:spPr>
          <a:xfrm>
            <a:off x="182092" y="1484250"/>
            <a:ext cx="6096000" cy="2852063"/>
          </a:xfrm>
          <a:prstGeom prst="rect">
            <a:avLst/>
          </a:prstGeom>
          <a:noFill/>
        </p:spPr>
        <p:txBody>
          <a:bodyPr wrap="square">
            <a:spAutoFit/>
          </a:bodyPr>
          <a:lstStyle/>
          <a:p>
            <a:pPr marL="457200" marR="0">
              <a:lnSpc>
                <a:spcPct val="107000"/>
              </a:lnSpc>
              <a:spcBef>
                <a:spcPts val="0"/>
              </a:spcBef>
              <a:spcAft>
                <a:spcPts val="800"/>
              </a:spcAft>
            </a:pPr>
            <a:r>
              <a:rPr lang="en-US" sz="1800" b="1" i="1" kern="100" dirty="0">
                <a:effectLst/>
                <a:latin typeface="Aptos" panose="020B0004020202020204" pitchFamily="34" charset="0"/>
                <a:ea typeface="Aptos" panose="020B0004020202020204" pitchFamily="34" charset="0"/>
                <a:cs typeface="Times New Roman" panose="02020603050405020304" pitchFamily="18" charset="0"/>
              </a:rPr>
              <a:t>Named Entity Recognition — NER</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i="1" kern="100" dirty="0" err="1">
                <a:latin typeface="Aptos" panose="020B0004020202020204" pitchFamily="34" charset="0"/>
                <a:ea typeface="Aptos" panose="020B0004020202020204" pitchFamily="34" charset="0"/>
                <a:cs typeface="Times New Roman" panose="02020603050405020304" pitchFamily="18" charset="0"/>
              </a:rPr>
              <a:t>N</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hận</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dạng</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thể</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tác</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vụ</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cơ</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bản</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lĩnh</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vực</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Xử</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lý</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ngôn</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ngữ</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tự</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nhiên</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a:t>
            </a:r>
          </a:p>
          <a:p>
            <a:pPr marL="457200" marR="0">
              <a:lnSpc>
                <a:spcPct val="107000"/>
              </a:lnSpc>
              <a:spcBef>
                <a:spcPts val="0"/>
              </a:spcBef>
              <a:spcAft>
                <a:spcPts val="0"/>
              </a:spcAft>
            </a:pPr>
            <a:r>
              <a:rPr lang="en-US" sz="1800" b="1" i="1"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b="1"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dirty="0" err="1">
                <a:effectLst/>
                <a:latin typeface="Aptos" panose="020B0004020202020204" pitchFamily="34" charset="0"/>
                <a:ea typeface="Aptos" panose="020B0004020202020204" pitchFamily="34" charset="0"/>
                <a:cs typeface="Times New Roman" panose="02020603050405020304" pitchFamily="18" charset="0"/>
              </a:rPr>
              <a:t>bước</a:t>
            </a:r>
            <a:r>
              <a:rPr lang="en-US" sz="1800" b="1"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dirty="0" err="1">
                <a:effectLst/>
                <a:latin typeface="Aptos" panose="020B0004020202020204" pitchFamily="34" charset="0"/>
                <a:ea typeface="Aptos" panose="020B0004020202020204" pitchFamily="34" charset="0"/>
                <a:cs typeface="Times New Roman" panose="02020603050405020304" pitchFamily="18" charset="0"/>
              </a:rPr>
              <a:t>chính</a:t>
            </a:r>
            <a:r>
              <a:rPr lang="en-US" sz="1800" b="1"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b="1" i="1" kern="100" dirty="0">
                <a:effectLst/>
                <a:latin typeface="Aptos" panose="020B0004020202020204" pitchFamily="34" charset="0"/>
                <a:ea typeface="Aptos" panose="020B0004020202020204" pitchFamily="34" charset="0"/>
                <a:cs typeface="Times New Roman" panose="02020603050405020304" pitchFamily="18" charset="0"/>
              </a:rPr>
              <a:t> NER:</a:t>
            </a:r>
          </a:p>
          <a:p>
            <a:pPr marL="457200" marR="0">
              <a:lnSpc>
                <a:spcPct val="107000"/>
              </a:lnSpc>
              <a:spcBef>
                <a:spcPts val="0"/>
              </a:spcBef>
              <a:spcAft>
                <a:spcPts val="0"/>
              </a:spcAft>
            </a:pPr>
            <a:endParaRPr lang="en-US" sz="1800" i="1"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spcBef>
                <a:spcPts val="0"/>
              </a:spcBef>
              <a:spcAft>
                <a:spcPts val="0"/>
              </a:spcAft>
              <a:tabLst>
                <a:tab pos="457200" algn="l"/>
              </a:tabLst>
            </a:pPr>
            <a:r>
              <a:rPr lang="en-US" sz="1800" b="1"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Nhận</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diện</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thể</a:t>
            </a:r>
            <a:endParaRPr lang="en-US" sz="1800" i="1"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spcBef>
                <a:spcPts val="0"/>
              </a:spcBef>
              <a:spcAft>
                <a:spcPts val="0"/>
              </a:spcAft>
              <a:tabLst>
                <a:tab pos="457200" algn="l"/>
              </a:tabLst>
            </a:pP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thể</a:t>
            </a:r>
            <a:endParaRPr lang="en-US" sz="1800" i="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endParaRPr lang="en-US" sz="1800" i="1"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spcBef>
                <a:spcPts val="0"/>
              </a:spcBef>
              <a:spcAft>
                <a:spcPts val="0"/>
              </a:spcAft>
              <a:tabLst>
                <a:tab pos="457200" algn="l"/>
              </a:tabLst>
            </a:pPr>
            <a:r>
              <a:rPr lang="en-US" i="1" kern="100" dirty="0" err="1">
                <a:latin typeface="Aptos" panose="020B0004020202020204" pitchFamily="34" charset="0"/>
                <a:ea typeface="Aptos" panose="020B0004020202020204" pitchFamily="34" charset="0"/>
                <a:cs typeface="Times New Roman" panose="02020603050405020304" pitchFamily="18" charset="0"/>
              </a:rPr>
              <a:t>Ví</a:t>
            </a:r>
            <a:r>
              <a:rPr lang="en-US" i="1" kern="100" dirty="0">
                <a:latin typeface="Aptos" panose="020B0004020202020204" pitchFamily="34" charset="0"/>
                <a:ea typeface="Aptos" panose="020B0004020202020204" pitchFamily="34" charset="0"/>
                <a:cs typeface="Times New Roman" panose="02020603050405020304" pitchFamily="18" charset="0"/>
              </a:rPr>
              <a:t> </a:t>
            </a:r>
            <a:r>
              <a:rPr lang="en-US" i="1" kern="100" dirty="0" err="1">
                <a:latin typeface="Aptos" panose="020B0004020202020204" pitchFamily="34" charset="0"/>
                <a:ea typeface="Aptos" panose="020B0004020202020204" pitchFamily="34" charset="0"/>
                <a:cs typeface="Times New Roman" panose="02020603050405020304" pitchFamily="18" charset="0"/>
              </a:rPr>
              <a:t>dụ</a:t>
            </a:r>
            <a:r>
              <a:rPr lang="en-US" i="1" kern="100" dirty="0">
                <a:latin typeface="Aptos" panose="020B0004020202020204" pitchFamily="34" charset="0"/>
                <a:ea typeface="Aptos" panose="020B0004020202020204" pitchFamily="34" charset="0"/>
                <a:cs typeface="Times New Roman" panose="02020603050405020304" pitchFamily="18" charset="0"/>
              </a:rPr>
              <a:t> :</a:t>
            </a:r>
            <a:endParaRPr lang="en-US" sz="1800" i="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9C9613FC-719F-4061-7860-5B764CA08AAB}"/>
              </a:ext>
            </a:extLst>
          </p:cNvPr>
          <p:cNvSpPr/>
          <p:nvPr/>
        </p:nvSpPr>
        <p:spPr>
          <a:xfrm>
            <a:off x="475865" y="4614882"/>
            <a:ext cx="5416523" cy="15475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C5C9FFF-8AFA-FC19-00CC-34463F22E8F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2747" y="4717319"/>
            <a:ext cx="5201519" cy="1318165"/>
          </a:xfrm>
          <a:prstGeom prst="rect">
            <a:avLst/>
          </a:prstGeom>
          <a:noFill/>
          <a:ln>
            <a:noFill/>
          </a:ln>
        </p:spPr>
      </p:pic>
    </p:spTree>
    <p:custDataLst>
      <p:tags r:id="rId1"/>
    </p:custDataLst>
    <p:extLst>
      <p:ext uri="{BB962C8B-B14F-4D97-AF65-F5344CB8AC3E}">
        <p14:creationId xmlns:p14="http://schemas.microsoft.com/office/powerpoint/2010/main" val="2773904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2820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724361" y="1591045"/>
            <a:ext cx="10238776" cy="5137993"/>
            <a:chOff x="651590" y="2399401"/>
            <a:chExt cx="7223979" cy="3734699"/>
          </a:xfrm>
        </p:grpSpPr>
        <p:grpSp>
          <p:nvGrpSpPr>
            <p:cNvPr id="6" name="îṣḷíḋê"/>
            <p:cNvGrpSpPr/>
            <p:nvPr/>
          </p:nvGrpSpPr>
          <p:grpSpPr>
            <a:xfrm>
              <a:off x="4304802" y="2399401"/>
              <a:ext cx="3570767" cy="3734699"/>
              <a:chOff x="4304616" y="1858349"/>
              <a:chExt cx="3570767" cy="3734699"/>
            </a:xfrm>
          </p:grpSpPr>
          <p:sp>
            <p:nvSpPr>
              <p:cNvPr id="22" name="íṧļîḓê"/>
              <p:cNvSpPr/>
              <p:nvPr/>
            </p:nvSpPr>
            <p:spPr bwMode="auto">
              <a:xfrm>
                <a:off x="4876367" y="4937667"/>
                <a:ext cx="2426194" cy="655265"/>
              </a:xfrm>
              <a:custGeom>
                <a:avLst/>
                <a:gdLst>
                  <a:gd name="T0" fmla="*/ 2733 w 4945"/>
                  <a:gd name="T1" fmla="*/ 960 h 1335"/>
                  <a:gd name="T2" fmla="*/ 4945 w 4945"/>
                  <a:gd name="T3" fmla="*/ 0 h 1335"/>
                  <a:gd name="T4" fmla="*/ 4747 w 4945"/>
                  <a:gd name="T5" fmla="*/ 0 h 1335"/>
                  <a:gd name="T6" fmla="*/ 2748 w 4945"/>
                  <a:gd name="T7" fmla="*/ 827 h 1335"/>
                  <a:gd name="T8" fmla="*/ 2090 w 4945"/>
                  <a:gd name="T9" fmla="*/ 443 h 1335"/>
                  <a:gd name="T10" fmla="*/ 2090 w 4945"/>
                  <a:gd name="T11" fmla="*/ 817 h 1335"/>
                  <a:gd name="T12" fmla="*/ 198 w 4945"/>
                  <a:gd name="T13" fmla="*/ 0 h 1335"/>
                  <a:gd name="T14" fmla="*/ 0 w 4945"/>
                  <a:gd name="T15" fmla="*/ 0 h 1335"/>
                  <a:gd name="T16" fmla="*/ 2090 w 4945"/>
                  <a:gd name="T17" fmla="*/ 949 h 1335"/>
                  <a:gd name="T18" fmla="*/ 2090 w 4945"/>
                  <a:gd name="T19" fmla="*/ 1335 h 1335"/>
                  <a:gd name="T20" fmla="*/ 2733 w 4945"/>
                  <a:gd name="T21" fmla="*/ 96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45" h="1335">
                    <a:moveTo>
                      <a:pt x="2733" y="960"/>
                    </a:moveTo>
                    <a:cubicBezTo>
                      <a:pt x="3585" y="899"/>
                      <a:pt x="4355" y="546"/>
                      <a:pt x="4945" y="0"/>
                    </a:cubicBezTo>
                    <a:cubicBezTo>
                      <a:pt x="4747" y="0"/>
                      <a:pt x="4747" y="0"/>
                      <a:pt x="4747" y="0"/>
                    </a:cubicBezTo>
                    <a:cubicBezTo>
                      <a:pt x="4200" y="467"/>
                      <a:pt x="3508" y="768"/>
                      <a:pt x="2748" y="827"/>
                    </a:cubicBezTo>
                    <a:cubicBezTo>
                      <a:pt x="2090" y="443"/>
                      <a:pt x="2090" y="443"/>
                      <a:pt x="2090" y="443"/>
                    </a:cubicBezTo>
                    <a:cubicBezTo>
                      <a:pt x="2090" y="817"/>
                      <a:pt x="2090" y="817"/>
                      <a:pt x="2090" y="817"/>
                    </a:cubicBezTo>
                    <a:cubicBezTo>
                      <a:pt x="1372" y="739"/>
                      <a:pt x="719" y="445"/>
                      <a:pt x="198" y="0"/>
                    </a:cubicBezTo>
                    <a:cubicBezTo>
                      <a:pt x="0" y="0"/>
                      <a:pt x="0" y="0"/>
                      <a:pt x="0" y="0"/>
                    </a:cubicBezTo>
                    <a:cubicBezTo>
                      <a:pt x="562" y="520"/>
                      <a:pt x="1287" y="865"/>
                      <a:pt x="2090" y="949"/>
                    </a:cubicBezTo>
                    <a:cubicBezTo>
                      <a:pt x="2090" y="1335"/>
                      <a:pt x="2090" y="1335"/>
                      <a:pt x="2090" y="1335"/>
                    </a:cubicBezTo>
                    <a:lnTo>
                      <a:pt x="2733" y="96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1828800" rtl="0" eaLnBrk="1" latinLnBrk="0" hangingPunct="1">
                  <a:defRPr sz="3600" kern="1200">
                    <a:solidFill>
                      <a:schemeClr val="tx1"/>
                    </a:solidFill>
                  </a:defRPr>
                </a:lvl1pPr>
                <a:lvl2pPr marL="914400" algn="l" defTabSz="1828800" rtl="0" eaLnBrk="1" latinLnBrk="0" hangingPunct="1">
                  <a:defRPr sz="3600" kern="1200">
                    <a:solidFill>
                      <a:schemeClr val="tx1"/>
                    </a:solidFill>
                  </a:defRPr>
                </a:lvl2pPr>
                <a:lvl3pPr marL="1828800" algn="l" defTabSz="1828800" rtl="0" eaLnBrk="1" latinLnBrk="0" hangingPunct="1">
                  <a:defRPr sz="3600" kern="1200">
                    <a:solidFill>
                      <a:schemeClr val="tx1"/>
                    </a:solidFill>
                  </a:defRPr>
                </a:lvl3pPr>
                <a:lvl4pPr marL="2743200" algn="l" defTabSz="1828800" rtl="0" eaLnBrk="1" latinLnBrk="0" hangingPunct="1">
                  <a:defRPr sz="3600" kern="1200">
                    <a:solidFill>
                      <a:schemeClr val="tx1"/>
                    </a:solidFill>
                  </a:defRPr>
                </a:lvl4pPr>
                <a:lvl5pPr marL="3657600" algn="l" defTabSz="1828800" rtl="0" eaLnBrk="1" latinLnBrk="0" hangingPunct="1">
                  <a:defRPr sz="3600" kern="1200">
                    <a:solidFill>
                      <a:schemeClr val="tx1"/>
                    </a:solidFill>
                  </a:defRPr>
                </a:lvl5pPr>
                <a:lvl6pPr marL="4572000" algn="l" defTabSz="1828800" rtl="0" eaLnBrk="1" latinLnBrk="0" hangingPunct="1">
                  <a:defRPr sz="3600" kern="1200">
                    <a:solidFill>
                      <a:schemeClr val="tx1"/>
                    </a:solidFill>
                  </a:defRPr>
                </a:lvl6pPr>
                <a:lvl7pPr marL="5486400" algn="l" defTabSz="1828800" rtl="0" eaLnBrk="1" latinLnBrk="0" hangingPunct="1">
                  <a:defRPr sz="3600" kern="1200">
                    <a:solidFill>
                      <a:schemeClr val="tx1"/>
                    </a:solidFill>
                  </a:defRPr>
                </a:lvl7pPr>
                <a:lvl8pPr marL="6400800" algn="l" defTabSz="1828800" rtl="0" eaLnBrk="1" latinLnBrk="0" hangingPunct="1">
                  <a:defRPr sz="3600" kern="1200">
                    <a:solidFill>
                      <a:schemeClr val="tx1"/>
                    </a:solidFill>
                  </a:defRPr>
                </a:lvl8pPr>
                <a:lvl9pPr marL="7315200" algn="l" defTabSz="1828800" rtl="0" eaLnBrk="1" latinLnBrk="0" hangingPunct="1">
                  <a:defRPr sz="3600" kern="1200">
                    <a:solidFill>
                      <a:schemeClr val="tx1"/>
                    </a:solidFill>
                  </a:defRPr>
                </a:lvl9pPr>
              </a:lstStyle>
              <a:p>
                <a:endParaRPr lang="en-US" b="1"/>
              </a:p>
            </p:txBody>
          </p:sp>
          <p:sp>
            <p:nvSpPr>
              <p:cNvPr id="23" name="íSļiḋé"/>
              <p:cNvSpPr/>
              <p:nvPr/>
            </p:nvSpPr>
            <p:spPr bwMode="auto">
              <a:xfrm>
                <a:off x="4304616" y="1858349"/>
                <a:ext cx="1535376" cy="2265590"/>
              </a:xfrm>
              <a:custGeom>
                <a:avLst/>
                <a:gdLst>
                  <a:gd name="T0" fmla="*/ 3034 w 3130"/>
                  <a:gd name="T1" fmla="*/ 148 h 4617"/>
                  <a:gd name="T2" fmla="*/ 3130 w 3130"/>
                  <a:gd name="T3" fmla="*/ 0 h 4617"/>
                  <a:gd name="T4" fmla="*/ 858 w 3130"/>
                  <a:gd name="T5" fmla="*/ 1257 h 4617"/>
                  <a:gd name="T6" fmla="*/ 524 w 3130"/>
                  <a:gd name="T7" fmla="*/ 1040 h 4617"/>
                  <a:gd name="T8" fmla="*/ 488 w 3130"/>
                  <a:gd name="T9" fmla="*/ 1782 h 4617"/>
                  <a:gd name="T10" fmla="*/ 0 w 3130"/>
                  <a:gd name="T11" fmla="*/ 3604 h 4617"/>
                  <a:gd name="T12" fmla="*/ 143 w 3130"/>
                  <a:gd name="T13" fmla="*/ 4617 h 4617"/>
                  <a:gd name="T14" fmla="*/ 238 w 3130"/>
                  <a:gd name="T15" fmla="*/ 4469 h 4617"/>
                  <a:gd name="T16" fmla="*/ 131 w 3130"/>
                  <a:gd name="T17" fmla="*/ 3604 h 4617"/>
                  <a:gd name="T18" fmla="*/ 589 w 3130"/>
                  <a:gd name="T19" fmla="*/ 1869 h 4617"/>
                  <a:gd name="T20" fmla="*/ 1272 w 3130"/>
                  <a:gd name="T21" fmla="*/ 1526 h 4617"/>
                  <a:gd name="T22" fmla="*/ 968 w 3130"/>
                  <a:gd name="T23" fmla="*/ 1329 h 4617"/>
                  <a:gd name="T24" fmla="*/ 3034 w 3130"/>
                  <a:gd name="T25" fmla="*/ 148 h 4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0" h="4617">
                    <a:moveTo>
                      <a:pt x="3034" y="148"/>
                    </a:moveTo>
                    <a:cubicBezTo>
                      <a:pt x="3130" y="0"/>
                      <a:pt x="3130" y="0"/>
                      <a:pt x="3130" y="0"/>
                    </a:cubicBezTo>
                    <a:cubicBezTo>
                      <a:pt x="2222" y="127"/>
                      <a:pt x="1422" y="589"/>
                      <a:pt x="858" y="1257"/>
                    </a:cubicBezTo>
                    <a:cubicBezTo>
                      <a:pt x="524" y="1040"/>
                      <a:pt x="524" y="1040"/>
                      <a:pt x="524" y="1040"/>
                    </a:cubicBezTo>
                    <a:cubicBezTo>
                      <a:pt x="488" y="1782"/>
                      <a:pt x="488" y="1782"/>
                      <a:pt x="488" y="1782"/>
                    </a:cubicBezTo>
                    <a:cubicBezTo>
                      <a:pt x="178" y="2318"/>
                      <a:pt x="0" y="2940"/>
                      <a:pt x="0" y="3604"/>
                    </a:cubicBezTo>
                    <a:cubicBezTo>
                      <a:pt x="0" y="3955"/>
                      <a:pt x="50" y="4295"/>
                      <a:pt x="143" y="4617"/>
                    </a:cubicBezTo>
                    <a:cubicBezTo>
                      <a:pt x="238" y="4469"/>
                      <a:pt x="238" y="4469"/>
                      <a:pt x="238" y="4469"/>
                    </a:cubicBezTo>
                    <a:cubicBezTo>
                      <a:pt x="168" y="4192"/>
                      <a:pt x="131" y="3902"/>
                      <a:pt x="131" y="3604"/>
                    </a:cubicBezTo>
                    <a:cubicBezTo>
                      <a:pt x="131" y="2973"/>
                      <a:pt x="298" y="2381"/>
                      <a:pt x="589" y="1869"/>
                    </a:cubicBezTo>
                    <a:cubicBezTo>
                      <a:pt x="1272" y="1526"/>
                      <a:pt x="1272" y="1526"/>
                      <a:pt x="1272" y="1526"/>
                    </a:cubicBezTo>
                    <a:cubicBezTo>
                      <a:pt x="968" y="1329"/>
                      <a:pt x="968" y="1329"/>
                      <a:pt x="968" y="1329"/>
                    </a:cubicBezTo>
                    <a:cubicBezTo>
                      <a:pt x="1488" y="720"/>
                      <a:pt x="2212" y="291"/>
                      <a:pt x="3034" y="148"/>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1828800" rtl="0" eaLnBrk="1" latinLnBrk="0" hangingPunct="1">
                  <a:defRPr sz="3600" kern="1200">
                    <a:solidFill>
                      <a:schemeClr val="tx1"/>
                    </a:solidFill>
                  </a:defRPr>
                </a:lvl1pPr>
                <a:lvl2pPr marL="914400" algn="l" defTabSz="1828800" rtl="0" eaLnBrk="1" latinLnBrk="0" hangingPunct="1">
                  <a:defRPr sz="3600" kern="1200">
                    <a:solidFill>
                      <a:schemeClr val="tx1"/>
                    </a:solidFill>
                  </a:defRPr>
                </a:lvl2pPr>
                <a:lvl3pPr marL="1828800" algn="l" defTabSz="1828800" rtl="0" eaLnBrk="1" latinLnBrk="0" hangingPunct="1">
                  <a:defRPr sz="3600" kern="1200">
                    <a:solidFill>
                      <a:schemeClr val="tx1"/>
                    </a:solidFill>
                  </a:defRPr>
                </a:lvl3pPr>
                <a:lvl4pPr marL="2743200" algn="l" defTabSz="1828800" rtl="0" eaLnBrk="1" latinLnBrk="0" hangingPunct="1">
                  <a:defRPr sz="3600" kern="1200">
                    <a:solidFill>
                      <a:schemeClr val="tx1"/>
                    </a:solidFill>
                  </a:defRPr>
                </a:lvl4pPr>
                <a:lvl5pPr marL="3657600" algn="l" defTabSz="1828800" rtl="0" eaLnBrk="1" latinLnBrk="0" hangingPunct="1">
                  <a:defRPr sz="3600" kern="1200">
                    <a:solidFill>
                      <a:schemeClr val="tx1"/>
                    </a:solidFill>
                  </a:defRPr>
                </a:lvl5pPr>
                <a:lvl6pPr marL="4572000" algn="l" defTabSz="1828800" rtl="0" eaLnBrk="1" latinLnBrk="0" hangingPunct="1">
                  <a:defRPr sz="3600" kern="1200">
                    <a:solidFill>
                      <a:schemeClr val="tx1"/>
                    </a:solidFill>
                  </a:defRPr>
                </a:lvl6pPr>
                <a:lvl7pPr marL="5486400" algn="l" defTabSz="1828800" rtl="0" eaLnBrk="1" latinLnBrk="0" hangingPunct="1">
                  <a:defRPr sz="3600" kern="1200">
                    <a:solidFill>
                      <a:schemeClr val="tx1"/>
                    </a:solidFill>
                  </a:defRPr>
                </a:lvl7pPr>
                <a:lvl8pPr marL="6400800" algn="l" defTabSz="1828800" rtl="0" eaLnBrk="1" latinLnBrk="0" hangingPunct="1">
                  <a:defRPr sz="3600" kern="1200">
                    <a:solidFill>
                      <a:schemeClr val="tx1"/>
                    </a:solidFill>
                  </a:defRPr>
                </a:lvl8pPr>
                <a:lvl9pPr marL="7315200" algn="l" defTabSz="1828800" rtl="0" eaLnBrk="1" latinLnBrk="0" hangingPunct="1">
                  <a:defRPr sz="3600" kern="1200">
                    <a:solidFill>
                      <a:schemeClr val="tx1"/>
                    </a:solidFill>
                  </a:defRPr>
                </a:lvl9pPr>
              </a:lstStyle>
              <a:p>
                <a:endParaRPr lang="en-US" b="1"/>
              </a:p>
            </p:txBody>
          </p:sp>
          <p:sp>
            <p:nvSpPr>
              <p:cNvPr id="24" name="îš1ïďè"/>
              <p:cNvSpPr/>
              <p:nvPr/>
            </p:nvSpPr>
            <p:spPr bwMode="auto">
              <a:xfrm>
                <a:off x="6338936" y="1858349"/>
                <a:ext cx="1536447" cy="2265590"/>
              </a:xfrm>
              <a:custGeom>
                <a:avLst/>
                <a:gdLst>
                  <a:gd name="T0" fmla="*/ 2703 w 3130"/>
                  <a:gd name="T1" fmla="*/ 1892 h 4617"/>
                  <a:gd name="T2" fmla="*/ 3012 w 3130"/>
                  <a:gd name="T3" fmla="*/ 1692 h 4617"/>
                  <a:gd name="T4" fmla="*/ 2357 w 3130"/>
                  <a:gd name="T5" fmla="*/ 1362 h 4617"/>
                  <a:gd name="T6" fmla="*/ 0 w 3130"/>
                  <a:gd name="T7" fmla="*/ 0 h 4617"/>
                  <a:gd name="T8" fmla="*/ 95 w 3130"/>
                  <a:gd name="T9" fmla="*/ 148 h 4617"/>
                  <a:gd name="T10" fmla="*/ 2228 w 3130"/>
                  <a:gd name="T11" fmla="*/ 1409 h 4617"/>
                  <a:gd name="T12" fmla="*/ 2264 w 3130"/>
                  <a:gd name="T13" fmla="*/ 2177 h 4617"/>
                  <a:gd name="T14" fmla="*/ 2593 w 3130"/>
                  <a:gd name="T15" fmla="*/ 1964 h 4617"/>
                  <a:gd name="T16" fmla="*/ 2999 w 3130"/>
                  <a:gd name="T17" fmla="*/ 3604 h 4617"/>
                  <a:gd name="T18" fmla="*/ 2892 w 3130"/>
                  <a:gd name="T19" fmla="*/ 4469 h 4617"/>
                  <a:gd name="T20" fmla="*/ 2987 w 3130"/>
                  <a:gd name="T21" fmla="*/ 4617 h 4617"/>
                  <a:gd name="T22" fmla="*/ 3130 w 3130"/>
                  <a:gd name="T23" fmla="*/ 3604 h 4617"/>
                  <a:gd name="T24" fmla="*/ 2703 w 3130"/>
                  <a:gd name="T25" fmla="*/ 1892 h 4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0" h="4617">
                    <a:moveTo>
                      <a:pt x="2703" y="1892"/>
                    </a:moveTo>
                    <a:cubicBezTo>
                      <a:pt x="3012" y="1692"/>
                      <a:pt x="3012" y="1692"/>
                      <a:pt x="3012" y="1692"/>
                    </a:cubicBezTo>
                    <a:cubicBezTo>
                      <a:pt x="2357" y="1362"/>
                      <a:pt x="2357" y="1362"/>
                      <a:pt x="2357" y="1362"/>
                    </a:cubicBezTo>
                    <a:cubicBezTo>
                      <a:pt x="1790" y="637"/>
                      <a:pt x="954" y="133"/>
                      <a:pt x="0" y="0"/>
                    </a:cubicBezTo>
                    <a:cubicBezTo>
                      <a:pt x="95" y="148"/>
                      <a:pt x="95" y="148"/>
                      <a:pt x="95" y="148"/>
                    </a:cubicBezTo>
                    <a:cubicBezTo>
                      <a:pt x="954" y="297"/>
                      <a:pt x="1705" y="758"/>
                      <a:pt x="2228" y="1409"/>
                    </a:cubicBezTo>
                    <a:cubicBezTo>
                      <a:pt x="2264" y="2177"/>
                      <a:pt x="2264" y="2177"/>
                      <a:pt x="2264" y="2177"/>
                    </a:cubicBezTo>
                    <a:cubicBezTo>
                      <a:pt x="2593" y="1964"/>
                      <a:pt x="2593" y="1964"/>
                      <a:pt x="2593" y="1964"/>
                    </a:cubicBezTo>
                    <a:cubicBezTo>
                      <a:pt x="2852" y="2453"/>
                      <a:pt x="2999" y="3012"/>
                      <a:pt x="2999" y="3604"/>
                    </a:cubicBezTo>
                    <a:cubicBezTo>
                      <a:pt x="2999" y="3902"/>
                      <a:pt x="2962" y="4192"/>
                      <a:pt x="2892" y="4469"/>
                    </a:cubicBezTo>
                    <a:cubicBezTo>
                      <a:pt x="2987" y="4617"/>
                      <a:pt x="2987" y="4617"/>
                      <a:pt x="2987" y="4617"/>
                    </a:cubicBezTo>
                    <a:cubicBezTo>
                      <a:pt x="3080" y="4295"/>
                      <a:pt x="3130" y="3955"/>
                      <a:pt x="3130" y="3604"/>
                    </a:cubicBezTo>
                    <a:cubicBezTo>
                      <a:pt x="3130" y="2985"/>
                      <a:pt x="2976" y="2403"/>
                      <a:pt x="2703" y="1892"/>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1828800" rtl="0" eaLnBrk="1" latinLnBrk="0" hangingPunct="1">
                  <a:defRPr sz="3600" kern="1200">
                    <a:solidFill>
                      <a:schemeClr val="tx1"/>
                    </a:solidFill>
                  </a:defRPr>
                </a:lvl1pPr>
                <a:lvl2pPr marL="914400" algn="l" defTabSz="1828800" rtl="0" eaLnBrk="1" latinLnBrk="0" hangingPunct="1">
                  <a:defRPr sz="3600" kern="1200">
                    <a:solidFill>
                      <a:schemeClr val="tx1"/>
                    </a:solidFill>
                  </a:defRPr>
                </a:lvl2pPr>
                <a:lvl3pPr marL="1828800" algn="l" defTabSz="1828800" rtl="0" eaLnBrk="1" latinLnBrk="0" hangingPunct="1">
                  <a:defRPr sz="3600" kern="1200">
                    <a:solidFill>
                      <a:schemeClr val="tx1"/>
                    </a:solidFill>
                  </a:defRPr>
                </a:lvl3pPr>
                <a:lvl4pPr marL="2743200" algn="l" defTabSz="1828800" rtl="0" eaLnBrk="1" latinLnBrk="0" hangingPunct="1">
                  <a:defRPr sz="3600" kern="1200">
                    <a:solidFill>
                      <a:schemeClr val="tx1"/>
                    </a:solidFill>
                  </a:defRPr>
                </a:lvl4pPr>
                <a:lvl5pPr marL="3657600" algn="l" defTabSz="1828800" rtl="0" eaLnBrk="1" latinLnBrk="0" hangingPunct="1">
                  <a:defRPr sz="3600" kern="1200">
                    <a:solidFill>
                      <a:schemeClr val="tx1"/>
                    </a:solidFill>
                  </a:defRPr>
                </a:lvl5pPr>
                <a:lvl6pPr marL="4572000" algn="l" defTabSz="1828800" rtl="0" eaLnBrk="1" latinLnBrk="0" hangingPunct="1">
                  <a:defRPr sz="3600" kern="1200">
                    <a:solidFill>
                      <a:schemeClr val="tx1"/>
                    </a:solidFill>
                  </a:defRPr>
                </a:lvl6pPr>
                <a:lvl7pPr marL="5486400" algn="l" defTabSz="1828800" rtl="0" eaLnBrk="1" latinLnBrk="0" hangingPunct="1">
                  <a:defRPr sz="3600" kern="1200">
                    <a:solidFill>
                      <a:schemeClr val="tx1"/>
                    </a:solidFill>
                  </a:defRPr>
                </a:lvl7pPr>
                <a:lvl8pPr marL="6400800" algn="l" defTabSz="1828800" rtl="0" eaLnBrk="1" latinLnBrk="0" hangingPunct="1">
                  <a:defRPr sz="3600" kern="1200">
                    <a:solidFill>
                      <a:schemeClr val="tx1"/>
                    </a:solidFill>
                  </a:defRPr>
                </a:lvl8pPr>
                <a:lvl9pPr marL="7315200" algn="l" defTabSz="1828800" rtl="0" eaLnBrk="1" latinLnBrk="0" hangingPunct="1">
                  <a:defRPr sz="3600" kern="1200">
                    <a:solidFill>
                      <a:schemeClr val="tx1"/>
                    </a:solidFill>
                  </a:defRPr>
                </a:lvl9pPr>
              </a:lstStyle>
              <a:p>
                <a:endParaRPr lang="en-US" b="1"/>
              </a:p>
            </p:txBody>
          </p:sp>
          <p:grpSp>
            <p:nvGrpSpPr>
              <p:cNvPr id="25" name="îśḷîde"/>
              <p:cNvGrpSpPr/>
              <p:nvPr/>
            </p:nvGrpSpPr>
            <p:grpSpPr>
              <a:xfrm>
                <a:off x="4336980" y="2534455"/>
                <a:ext cx="3432523" cy="1855568"/>
                <a:chOff x="4337166" y="2534455"/>
                <a:chExt cx="3432523" cy="1855568"/>
              </a:xfrm>
            </p:grpSpPr>
            <p:sp>
              <p:nvSpPr>
                <p:cNvPr id="35" name="iSlíďè"/>
                <p:cNvSpPr/>
                <p:nvPr/>
              </p:nvSpPr>
              <p:spPr bwMode="auto">
                <a:xfrm>
                  <a:off x="5072489" y="2534455"/>
                  <a:ext cx="2001211" cy="984568"/>
                </a:xfrm>
                <a:custGeom>
                  <a:avLst/>
                  <a:gdLst>
                    <a:gd name="T0" fmla="*/ 1323 w 2646"/>
                    <a:gd name="T1" fmla="*/ 0 h 2081"/>
                    <a:gd name="T2" fmla="*/ 0 w 2646"/>
                    <a:gd name="T3" fmla="*/ 2081 h 2081"/>
                    <a:gd name="T4" fmla="*/ 2646 w 2646"/>
                    <a:gd name="T5" fmla="*/ 2081 h 2081"/>
                    <a:gd name="T6" fmla="*/ 1323 w 2646"/>
                    <a:gd name="T7" fmla="*/ 0 h 2081"/>
                  </a:gdLst>
                  <a:ahLst/>
                  <a:cxnLst>
                    <a:cxn ang="0">
                      <a:pos x="T0" y="T1"/>
                    </a:cxn>
                    <a:cxn ang="0">
                      <a:pos x="T2" y="T3"/>
                    </a:cxn>
                    <a:cxn ang="0">
                      <a:pos x="T4" y="T5"/>
                    </a:cxn>
                    <a:cxn ang="0">
                      <a:pos x="T6" y="T7"/>
                    </a:cxn>
                  </a:cxnLst>
                  <a:rect l="0" t="0" r="r" b="b"/>
                  <a:pathLst>
                    <a:path w="2646" h="2081">
                      <a:moveTo>
                        <a:pt x="1323" y="0"/>
                      </a:moveTo>
                      <a:lnTo>
                        <a:pt x="0" y="2081"/>
                      </a:lnTo>
                      <a:lnTo>
                        <a:pt x="2646" y="2081"/>
                      </a:lnTo>
                      <a:lnTo>
                        <a:pt x="1323" y="0"/>
                      </a:lnTo>
                      <a:close/>
                    </a:path>
                  </a:pathLst>
                </a:custGeom>
                <a:solidFill>
                  <a:schemeClr val="accent1">
                    <a:lumMod val="75000"/>
                    <a:lumOff val="2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1828800" rtl="0" eaLnBrk="1" latinLnBrk="0" hangingPunct="1">
                    <a:defRPr sz="3600" kern="1200">
                      <a:solidFill>
                        <a:schemeClr val="tx1"/>
                      </a:solidFill>
                    </a:defRPr>
                  </a:lvl1pPr>
                  <a:lvl2pPr marL="914400" algn="l" defTabSz="1828800" rtl="0" eaLnBrk="1" latinLnBrk="0" hangingPunct="1">
                    <a:defRPr sz="3600" kern="1200">
                      <a:solidFill>
                        <a:schemeClr val="tx1"/>
                      </a:solidFill>
                    </a:defRPr>
                  </a:lvl2pPr>
                  <a:lvl3pPr marL="1828800" algn="l" defTabSz="1828800" rtl="0" eaLnBrk="1" latinLnBrk="0" hangingPunct="1">
                    <a:defRPr sz="3600" kern="1200">
                      <a:solidFill>
                        <a:schemeClr val="tx1"/>
                      </a:solidFill>
                    </a:defRPr>
                  </a:lvl3pPr>
                  <a:lvl4pPr marL="2743200" algn="l" defTabSz="1828800" rtl="0" eaLnBrk="1" latinLnBrk="0" hangingPunct="1">
                    <a:defRPr sz="3600" kern="1200">
                      <a:solidFill>
                        <a:schemeClr val="tx1"/>
                      </a:solidFill>
                    </a:defRPr>
                  </a:lvl4pPr>
                  <a:lvl5pPr marL="3657600" algn="l" defTabSz="1828800" rtl="0" eaLnBrk="1" latinLnBrk="0" hangingPunct="1">
                    <a:defRPr sz="3600" kern="1200">
                      <a:solidFill>
                        <a:schemeClr val="tx1"/>
                      </a:solidFill>
                    </a:defRPr>
                  </a:lvl5pPr>
                  <a:lvl6pPr marL="4572000" algn="l" defTabSz="1828800" rtl="0" eaLnBrk="1" latinLnBrk="0" hangingPunct="1">
                    <a:defRPr sz="3600" kern="1200">
                      <a:solidFill>
                        <a:schemeClr val="tx1"/>
                      </a:solidFill>
                    </a:defRPr>
                  </a:lvl6pPr>
                  <a:lvl7pPr marL="5486400" algn="l" defTabSz="1828800" rtl="0" eaLnBrk="1" latinLnBrk="0" hangingPunct="1">
                    <a:defRPr sz="3600" kern="1200">
                      <a:solidFill>
                        <a:schemeClr val="tx1"/>
                      </a:solidFill>
                    </a:defRPr>
                  </a:lvl7pPr>
                  <a:lvl8pPr marL="6400800" algn="l" defTabSz="1828800" rtl="0" eaLnBrk="1" latinLnBrk="0" hangingPunct="1">
                    <a:defRPr sz="3600" kern="1200">
                      <a:solidFill>
                        <a:schemeClr val="tx1"/>
                      </a:solidFill>
                    </a:defRPr>
                  </a:lvl8pPr>
                  <a:lvl9pPr marL="7315200" algn="l" defTabSz="1828800" rtl="0" eaLnBrk="1" latinLnBrk="0" hangingPunct="1">
                    <a:defRPr sz="3600" kern="1200">
                      <a:solidFill>
                        <a:schemeClr val="tx1"/>
                      </a:solidFill>
                    </a:defRPr>
                  </a:lvl9pPr>
                </a:lstStyle>
                <a:p>
                  <a:pPr algn="ctr"/>
                  <a:endParaRPr lang="vi-VN" altLang="vi-VN" sz="1800" b="1" dirty="0">
                    <a:solidFill>
                      <a:schemeClr val="bg1"/>
                    </a:solidFill>
                    <a:latin typeface="Noto Sans"/>
                    <a:ea typeface="Noto Sans"/>
                  </a:endParaRPr>
                </a:p>
              </p:txBody>
            </p:sp>
            <p:sp>
              <p:nvSpPr>
                <p:cNvPr id="36" name="íślïḋé"/>
                <p:cNvSpPr/>
                <p:nvPr/>
              </p:nvSpPr>
              <p:spPr bwMode="auto">
                <a:xfrm>
                  <a:off x="4648095" y="3488598"/>
                  <a:ext cx="2883111" cy="493606"/>
                </a:xfrm>
                <a:custGeom>
                  <a:avLst/>
                  <a:gdLst>
                    <a:gd name="T0" fmla="*/ 0 w 4450"/>
                    <a:gd name="T1" fmla="*/ 1419 h 1419"/>
                    <a:gd name="T2" fmla="*/ 4450 w 4450"/>
                    <a:gd name="T3" fmla="*/ 1419 h 1419"/>
                    <a:gd name="T4" fmla="*/ 3548 w 4450"/>
                    <a:gd name="T5" fmla="*/ 0 h 1419"/>
                    <a:gd name="T6" fmla="*/ 902 w 4450"/>
                    <a:gd name="T7" fmla="*/ 0 h 1419"/>
                    <a:gd name="T8" fmla="*/ 0 w 4450"/>
                    <a:gd name="T9" fmla="*/ 1419 h 1419"/>
                  </a:gdLst>
                  <a:ahLst/>
                  <a:cxnLst>
                    <a:cxn ang="0">
                      <a:pos x="T0" y="T1"/>
                    </a:cxn>
                    <a:cxn ang="0">
                      <a:pos x="T2" y="T3"/>
                    </a:cxn>
                    <a:cxn ang="0">
                      <a:pos x="T4" y="T5"/>
                    </a:cxn>
                    <a:cxn ang="0">
                      <a:pos x="T6" y="T7"/>
                    </a:cxn>
                    <a:cxn ang="0">
                      <a:pos x="T8" y="T9"/>
                    </a:cxn>
                  </a:cxnLst>
                  <a:rect l="0" t="0" r="r" b="b"/>
                  <a:pathLst>
                    <a:path w="4450" h="1419">
                      <a:moveTo>
                        <a:pt x="0" y="1419"/>
                      </a:moveTo>
                      <a:lnTo>
                        <a:pt x="4450" y="1419"/>
                      </a:lnTo>
                      <a:lnTo>
                        <a:pt x="3548" y="0"/>
                      </a:lnTo>
                      <a:lnTo>
                        <a:pt x="902" y="0"/>
                      </a:lnTo>
                      <a:lnTo>
                        <a:pt x="0" y="1419"/>
                      </a:lnTo>
                      <a:close/>
                    </a:path>
                  </a:pathLst>
                </a:custGeom>
                <a:solidFill>
                  <a:schemeClr val="accent1">
                    <a:lumMod val="90000"/>
                    <a:lumOff val="10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1828800" rtl="0" eaLnBrk="1" latinLnBrk="0" hangingPunct="1">
                    <a:defRPr sz="3600" kern="1200">
                      <a:solidFill>
                        <a:schemeClr val="tx1"/>
                      </a:solidFill>
                    </a:defRPr>
                  </a:lvl1pPr>
                  <a:lvl2pPr marL="914400" algn="l" defTabSz="1828800" rtl="0" eaLnBrk="1" latinLnBrk="0" hangingPunct="1">
                    <a:defRPr sz="3600" kern="1200">
                      <a:solidFill>
                        <a:schemeClr val="tx1"/>
                      </a:solidFill>
                    </a:defRPr>
                  </a:lvl2pPr>
                  <a:lvl3pPr marL="1828800" algn="l" defTabSz="1828800" rtl="0" eaLnBrk="1" latinLnBrk="0" hangingPunct="1">
                    <a:defRPr sz="3600" kern="1200">
                      <a:solidFill>
                        <a:schemeClr val="tx1"/>
                      </a:solidFill>
                    </a:defRPr>
                  </a:lvl3pPr>
                  <a:lvl4pPr marL="2743200" algn="l" defTabSz="1828800" rtl="0" eaLnBrk="1" latinLnBrk="0" hangingPunct="1">
                    <a:defRPr sz="3600" kern="1200">
                      <a:solidFill>
                        <a:schemeClr val="tx1"/>
                      </a:solidFill>
                    </a:defRPr>
                  </a:lvl4pPr>
                  <a:lvl5pPr marL="3657600" algn="l" defTabSz="1828800" rtl="0" eaLnBrk="1" latinLnBrk="0" hangingPunct="1">
                    <a:defRPr sz="3600" kern="1200">
                      <a:solidFill>
                        <a:schemeClr val="tx1"/>
                      </a:solidFill>
                    </a:defRPr>
                  </a:lvl5pPr>
                  <a:lvl6pPr marL="4572000" algn="l" defTabSz="1828800" rtl="0" eaLnBrk="1" latinLnBrk="0" hangingPunct="1">
                    <a:defRPr sz="3600" kern="1200">
                      <a:solidFill>
                        <a:schemeClr val="tx1"/>
                      </a:solidFill>
                    </a:defRPr>
                  </a:lvl6pPr>
                  <a:lvl7pPr marL="5486400" algn="l" defTabSz="1828800" rtl="0" eaLnBrk="1" latinLnBrk="0" hangingPunct="1">
                    <a:defRPr sz="3600" kern="1200">
                      <a:solidFill>
                        <a:schemeClr val="tx1"/>
                      </a:solidFill>
                    </a:defRPr>
                  </a:lvl7pPr>
                  <a:lvl8pPr marL="6400800" algn="l" defTabSz="1828800" rtl="0" eaLnBrk="1" latinLnBrk="0" hangingPunct="1">
                    <a:defRPr sz="3600" kern="1200">
                      <a:solidFill>
                        <a:schemeClr val="tx1"/>
                      </a:solidFill>
                    </a:defRPr>
                  </a:lvl8pPr>
                  <a:lvl9pPr marL="7315200" algn="l" defTabSz="1828800" rtl="0" eaLnBrk="1" latinLnBrk="0" hangingPunct="1">
                    <a:defRPr sz="3600" kern="1200">
                      <a:solidFill>
                        <a:schemeClr val="tx1"/>
                      </a:solidFill>
                    </a:defRPr>
                  </a:lvl9pPr>
                </a:lstStyle>
                <a:p>
                  <a:pPr algn="ctr"/>
                  <a:endParaRPr lang="vi-VN" altLang="vi-VN" sz="2000" b="1" dirty="0">
                    <a:solidFill>
                      <a:schemeClr val="bg1"/>
                    </a:solidFill>
                    <a:latin typeface="Noto Sans"/>
                    <a:ea typeface="Noto Sans"/>
                  </a:endParaRPr>
                </a:p>
              </p:txBody>
            </p:sp>
            <p:sp>
              <p:nvSpPr>
                <p:cNvPr id="37" name="ísliḋé"/>
                <p:cNvSpPr/>
                <p:nvPr/>
              </p:nvSpPr>
              <p:spPr bwMode="auto">
                <a:xfrm>
                  <a:off x="4337166" y="3928165"/>
                  <a:ext cx="3432523" cy="461858"/>
                </a:xfrm>
                <a:custGeom>
                  <a:avLst/>
                  <a:gdLst>
                    <a:gd name="T0" fmla="*/ 848 w 6146"/>
                    <a:gd name="T1" fmla="*/ 0 h 1333"/>
                    <a:gd name="T2" fmla="*/ 0 w 6146"/>
                    <a:gd name="T3" fmla="*/ 1333 h 1333"/>
                    <a:gd name="T4" fmla="*/ 3073 w 6146"/>
                    <a:gd name="T5" fmla="*/ 1333 h 1333"/>
                    <a:gd name="T6" fmla="*/ 6146 w 6146"/>
                    <a:gd name="T7" fmla="*/ 1333 h 1333"/>
                    <a:gd name="T8" fmla="*/ 5298 w 6146"/>
                    <a:gd name="T9" fmla="*/ 0 h 1333"/>
                    <a:gd name="T10" fmla="*/ 848 w 6146"/>
                    <a:gd name="T11" fmla="*/ 0 h 1333"/>
                  </a:gdLst>
                  <a:ahLst/>
                  <a:cxnLst>
                    <a:cxn ang="0">
                      <a:pos x="T0" y="T1"/>
                    </a:cxn>
                    <a:cxn ang="0">
                      <a:pos x="T2" y="T3"/>
                    </a:cxn>
                    <a:cxn ang="0">
                      <a:pos x="T4" y="T5"/>
                    </a:cxn>
                    <a:cxn ang="0">
                      <a:pos x="T6" y="T7"/>
                    </a:cxn>
                    <a:cxn ang="0">
                      <a:pos x="T8" y="T9"/>
                    </a:cxn>
                    <a:cxn ang="0">
                      <a:pos x="T10" y="T11"/>
                    </a:cxn>
                  </a:cxnLst>
                  <a:rect l="0" t="0" r="r" b="b"/>
                  <a:pathLst>
                    <a:path w="6146" h="1333">
                      <a:moveTo>
                        <a:pt x="848" y="0"/>
                      </a:moveTo>
                      <a:lnTo>
                        <a:pt x="0" y="1333"/>
                      </a:lnTo>
                      <a:lnTo>
                        <a:pt x="3073" y="1333"/>
                      </a:lnTo>
                      <a:lnTo>
                        <a:pt x="6146" y="1333"/>
                      </a:lnTo>
                      <a:lnTo>
                        <a:pt x="5298" y="0"/>
                      </a:lnTo>
                      <a:lnTo>
                        <a:pt x="848" y="0"/>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1828800" rtl="0" eaLnBrk="1" latinLnBrk="0" hangingPunct="1">
                    <a:defRPr sz="3600" kern="1200">
                      <a:solidFill>
                        <a:schemeClr val="tx1"/>
                      </a:solidFill>
                    </a:defRPr>
                  </a:lvl1pPr>
                  <a:lvl2pPr marL="914400" algn="l" defTabSz="1828800" rtl="0" eaLnBrk="1" latinLnBrk="0" hangingPunct="1">
                    <a:defRPr sz="3600" kern="1200">
                      <a:solidFill>
                        <a:schemeClr val="tx1"/>
                      </a:solidFill>
                    </a:defRPr>
                  </a:lvl2pPr>
                  <a:lvl3pPr marL="1828800" algn="l" defTabSz="1828800" rtl="0" eaLnBrk="1" latinLnBrk="0" hangingPunct="1">
                    <a:defRPr sz="3600" kern="1200">
                      <a:solidFill>
                        <a:schemeClr val="tx1"/>
                      </a:solidFill>
                    </a:defRPr>
                  </a:lvl3pPr>
                  <a:lvl4pPr marL="2743200" algn="l" defTabSz="1828800" rtl="0" eaLnBrk="1" latinLnBrk="0" hangingPunct="1">
                    <a:defRPr sz="3600" kern="1200">
                      <a:solidFill>
                        <a:schemeClr val="tx1"/>
                      </a:solidFill>
                    </a:defRPr>
                  </a:lvl4pPr>
                  <a:lvl5pPr marL="3657600" algn="l" defTabSz="1828800" rtl="0" eaLnBrk="1" latinLnBrk="0" hangingPunct="1">
                    <a:defRPr sz="3600" kern="1200">
                      <a:solidFill>
                        <a:schemeClr val="tx1"/>
                      </a:solidFill>
                    </a:defRPr>
                  </a:lvl5pPr>
                  <a:lvl6pPr marL="4572000" algn="l" defTabSz="1828800" rtl="0" eaLnBrk="1" latinLnBrk="0" hangingPunct="1">
                    <a:defRPr sz="3600" kern="1200">
                      <a:solidFill>
                        <a:schemeClr val="tx1"/>
                      </a:solidFill>
                    </a:defRPr>
                  </a:lvl6pPr>
                  <a:lvl7pPr marL="5486400" algn="l" defTabSz="1828800" rtl="0" eaLnBrk="1" latinLnBrk="0" hangingPunct="1">
                    <a:defRPr sz="3600" kern="1200">
                      <a:solidFill>
                        <a:schemeClr val="tx1"/>
                      </a:solidFill>
                    </a:defRPr>
                  </a:lvl7pPr>
                  <a:lvl8pPr marL="6400800" algn="l" defTabSz="1828800" rtl="0" eaLnBrk="1" latinLnBrk="0" hangingPunct="1">
                    <a:defRPr sz="3600" kern="1200">
                      <a:solidFill>
                        <a:schemeClr val="tx1"/>
                      </a:solidFill>
                    </a:defRPr>
                  </a:lvl8pPr>
                  <a:lvl9pPr marL="7315200" algn="l" defTabSz="1828800" rtl="0" eaLnBrk="1" latinLnBrk="0" hangingPunct="1">
                    <a:defRPr sz="3600" kern="1200">
                      <a:solidFill>
                        <a:schemeClr val="tx1"/>
                      </a:solidFill>
                    </a:defRPr>
                  </a:lvl9pPr>
                </a:lstStyle>
                <a:p>
                  <a:pPr algn="ctr"/>
                  <a:endParaRPr lang="en-US" sz="2400" b="1" dirty="0">
                    <a:solidFill>
                      <a:schemeClr val="bg1"/>
                    </a:solidFill>
                  </a:endParaRPr>
                </a:p>
              </p:txBody>
            </p:sp>
          </p:grpSp>
          <p:grpSp>
            <p:nvGrpSpPr>
              <p:cNvPr id="26" name="îṣļïdê"/>
              <p:cNvGrpSpPr/>
              <p:nvPr/>
            </p:nvGrpSpPr>
            <p:grpSpPr>
              <a:xfrm>
                <a:off x="4405454" y="2414667"/>
                <a:ext cx="478354" cy="478354"/>
                <a:chOff x="4296632" y="2219858"/>
                <a:chExt cx="692618" cy="692618"/>
              </a:xfrm>
            </p:grpSpPr>
            <p:sp>
              <p:nvSpPr>
                <p:cNvPr id="33" name="iṧ1íďé"/>
                <p:cNvSpPr/>
                <p:nvPr/>
              </p:nvSpPr>
              <p:spPr>
                <a:xfrm>
                  <a:off x="4296632" y="2219858"/>
                  <a:ext cx="692618" cy="692618"/>
                </a:xfrm>
                <a:prstGeom prst="ellipse">
                  <a:avLst/>
                </a:prstGeom>
                <a:solidFill>
                  <a:schemeClr val="accent1"/>
                </a:solid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en-US" b="1"/>
                </a:p>
              </p:txBody>
            </p:sp>
            <p:sp>
              <p:nvSpPr>
                <p:cNvPr id="34" name="işḷïḍè"/>
                <p:cNvSpPr/>
                <p:nvPr/>
              </p:nvSpPr>
              <p:spPr>
                <a:xfrm>
                  <a:off x="4443680" y="2406110"/>
                  <a:ext cx="398522" cy="320113"/>
                </a:xfrm>
                <a:custGeom>
                  <a:avLst/>
                  <a:gdLst>
                    <a:gd name="connsiteX0" fmla="*/ 360943 w 600541"/>
                    <a:gd name="connsiteY0" fmla="*/ 344430 h 482385"/>
                    <a:gd name="connsiteX1" fmla="*/ 415206 w 600541"/>
                    <a:gd name="connsiteY1" fmla="*/ 369480 h 482385"/>
                    <a:gd name="connsiteX2" fmla="*/ 334409 w 600541"/>
                    <a:gd name="connsiteY2" fmla="*/ 431508 h 482385"/>
                    <a:gd name="connsiteX3" fmla="*/ 360943 w 600541"/>
                    <a:gd name="connsiteY3" fmla="*/ 344430 h 482385"/>
                    <a:gd name="connsiteX4" fmla="*/ 158230 w 600541"/>
                    <a:gd name="connsiteY4" fmla="*/ 344430 h 482385"/>
                    <a:gd name="connsiteX5" fmla="*/ 184529 w 600541"/>
                    <a:gd name="connsiteY5" fmla="*/ 431014 h 482385"/>
                    <a:gd name="connsiteX6" fmla="*/ 104437 w 600541"/>
                    <a:gd name="connsiteY6" fmla="*/ 369236 h 482385"/>
                    <a:gd name="connsiteX7" fmla="*/ 158230 w 600541"/>
                    <a:gd name="connsiteY7" fmla="*/ 344430 h 482385"/>
                    <a:gd name="connsiteX8" fmla="*/ 272241 w 600541"/>
                    <a:gd name="connsiteY8" fmla="*/ 331516 h 482385"/>
                    <a:gd name="connsiteX9" fmla="*/ 343018 w 600541"/>
                    <a:gd name="connsiteY9" fmla="*/ 339630 h 482385"/>
                    <a:gd name="connsiteX10" fmla="*/ 308586 w 600541"/>
                    <a:gd name="connsiteY10" fmla="*/ 440343 h 482385"/>
                    <a:gd name="connsiteX11" fmla="*/ 272241 w 600541"/>
                    <a:gd name="connsiteY11" fmla="*/ 445832 h 482385"/>
                    <a:gd name="connsiteX12" fmla="*/ 253118 w 600541"/>
                    <a:gd name="connsiteY12" fmla="*/ 331516 h 482385"/>
                    <a:gd name="connsiteX13" fmla="*/ 253118 w 600541"/>
                    <a:gd name="connsiteY13" fmla="*/ 446044 h 482385"/>
                    <a:gd name="connsiteX14" fmla="*/ 212245 w 600541"/>
                    <a:gd name="connsiteY14" fmla="*/ 440079 h 482385"/>
                    <a:gd name="connsiteX15" fmla="*/ 177825 w 600541"/>
                    <a:gd name="connsiteY15" fmla="*/ 339867 h 482385"/>
                    <a:gd name="connsiteX16" fmla="*/ 253118 w 600541"/>
                    <a:gd name="connsiteY16" fmla="*/ 331516 h 482385"/>
                    <a:gd name="connsiteX17" fmla="*/ 368784 w 600541"/>
                    <a:gd name="connsiteY17" fmla="*/ 260175 h 482385"/>
                    <a:gd name="connsiteX18" fmla="*/ 454583 w 600541"/>
                    <a:gd name="connsiteY18" fmla="*/ 260175 h 482385"/>
                    <a:gd name="connsiteX19" fmla="*/ 425904 w 600541"/>
                    <a:gd name="connsiteY19" fmla="*/ 353251 h 482385"/>
                    <a:gd name="connsiteX20" fmla="*/ 363765 w 600541"/>
                    <a:gd name="connsiteY20" fmla="*/ 325090 h 482385"/>
                    <a:gd name="connsiteX21" fmla="*/ 368784 w 600541"/>
                    <a:gd name="connsiteY21" fmla="*/ 260175 h 482385"/>
                    <a:gd name="connsiteX22" fmla="*/ 272241 w 600541"/>
                    <a:gd name="connsiteY22" fmla="*/ 260175 h 482385"/>
                    <a:gd name="connsiteX23" fmla="*/ 349440 w 600541"/>
                    <a:gd name="connsiteY23" fmla="*/ 260175 h 482385"/>
                    <a:gd name="connsiteX24" fmla="*/ 345616 w 600541"/>
                    <a:gd name="connsiteY24" fmla="*/ 320297 h 482385"/>
                    <a:gd name="connsiteX25" fmla="*/ 272241 w 600541"/>
                    <a:gd name="connsiteY25" fmla="*/ 312185 h 482385"/>
                    <a:gd name="connsiteX26" fmla="*/ 169710 w 600541"/>
                    <a:gd name="connsiteY26" fmla="*/ 260175 h 482385"/>
                    <a:gd name="connsiteX27" fmla="*/ 253118 w 600541"/>
                    <a:gd name="connsiteY27" fmla="*/ 260175 h 482385"/>
                    <a:gd name="connsiteX28" fmla="*/ 253118 w 600541"/>
                    <a:gd name="connsiteY28" fmla="*/ 312185 h 482385"/>
                    <a:gd name="connsiteX29" fmla="*/ 174729 w 600541"/>
                    <a:gd name="connsiteY29" fmla="*/ 320297 h 482385"/>
                    <a:gd name="connsiteX30" fmla="*/ 169710 w 600541"/>
                    <a:gd name="connsiteY30" fmla="*/ 260175 h 482385"/>
                    <a:gd name="connsiteX31" fmla="*/ 65273 w 600541"/>
                    <a:gd name="connsiteY31" fmla="*/ 260175 h 482385"/>
                    <a:gd name="connsiteX32" fmla="*/ 150605 w 600541"/>
                    <a:gd name="connsiteY32" fmla="*/ 260175 h 482385"/>
                    <a:gd name="connsiteX33" fmla="*/ 155385 w 600541"/>
                    <a:gd name="connsiteY33" fmla="*/ 325078 h 482385"/>
                    <a:gd name="connsiteX34" fmla="*/ 93717 w 600541"/>
                    <a:gd name="connsiteY34" fmla="*/ 352757 h 482385"/>
                    <a:gd name="connsiteX35" fmla="*/ 65273 w 600541"/>
                    <a:gd name="connsiteY35" fmla="*/ 260175 h 482385"/>
                    <a:gd name="connsiteX36" fmla="*/ 346333 w 600541"/>
                    <a:gd name="connsiteY36" fmla="*/ 186645 h 482385"/>
                    <a:gd name="connsiteX37" fmla="*/ 349440 w 600541"/>
                    <a:gd name="connsiteY37" fmla="*/ 244367 h 482385"/>
                    <a:gd name="connsiteX38" fmla="*/ 272241 w 600541"/>
                    <a:gd name="connsiteY38" fmla="*/ 244367 h 482385"/>
                    <a:gd name="connsiteX39" fmla="*/ 272241 w 600541"/>
                    <a:gd name="connsiteY39" fmla="*/ 193801 h 482385"/>
                    <a:gd name="connsiteX40" fmla="*/ 346333 w 600541"/>
                    <a:gd name="connsiteY40" fmla="*/ 186645 h 482385"/>
                    <a:gd name="connsiteX41" fmla="*/ 174251 w 600541"/>
                    <a:gd name="connsiteY41" fmla="*/ 186645 h 482385"/>
                    <a:gd name="connsiteX42" fmla="*/ 253118 w 600541"/>
                    <a:gd name="connsiteY42" fmla="*/ 193801 h 482385"/>
                    <a:gd name="connsiteX43" fmla="*/ 253118 w 600541"/>
                    <a:gd name="connsiteY43" fmla="*/ 244367 h 482385"/>
                    <a:gd name="connsiteX44" fmla="*/ 169710 w 600541"/>
                    <a:gd name="connsiteY44" fmla="*/ 244367 h 482385"/>
                    <a:gd name="connsiteX45" fmla="*/ 174251 w 600541"/>
                    <a:gd name="connsiteY45" fmla="*/ 186645 h 482385"/>
                    <a:gd name="connsiteX46" fmla="*/ 92525 w 600541"/>
                    <a:gd name="connsiteY46" fmla="*/ 153974 h 482385"/>
                    <a:gd name="connsiteX47" fmla="*/ 154679 w 600541"/>
                    <a:gd name="connsiteY47" fmla="*/ 181879 h 482385"/>
                    <a:gd name="connsiteX48" fmla="*/ 150376 w 600541"/>
                    <a:gd name="connsiteY48" fmla="*/ 244368 h 482385"/>
                    <a:gd name="connsiteX49" fmla="*/ 65273 w 600541"/>
                    <a:gd name="connsiteY49" fmla="*/ 244368 h 482385"/>
                    <a:gd name="connsiteX50" fmla="*/ 92525 w 600541"/>
                    <a:gd name="connsiteY50" fmla="*/ 153974 h 482385"/>
                    <a:gd name="connsiteX51" fmla="*/ 426413 w 600541"/>
                    <a:gd name="connsiteY51" fmla="*/ 153197 h 482385"/>
                    <a:gd name="connsiteX52" fmla="*/ 429044 w 600541"/>
                    <a:gd name="connsiteY52" fmla="*/ 156061 h 482385"/>
                    <a:gd name="connsiteX53" fmla="*/ 444350 w 600541"/>
                    <a:gd name="connsiteY53" fmla="*/ 188758 h 482385"/>
                    <a:gd name="connsiteX54" fmla="*/ 404410 w 600541"/>
                    <a:gd name="connsiteY54" fmla="*/ 212863 h 482385"/>
                    <a:gd name="connsiteX55" fmla="*/ 392930 w 600541"/>
                    <a:gd name="connsiteY55" fmla="*/ 231002 h 482385"/>
                    <a:gd name="connsiteX56" fmla="*/ 394844 w 600541"/>
                    <a:gd name="connsiteY56" fmla="*/ 244367 h 482385"/>
                    <a:gd name="connsiteX57" fmla="*/ 368775 w 600541"/>
                    <a:gd name="connsiteY57" fmla="*/ 244367 h 482385"/>
                    <a:gd name="connsiteX58" fmla="*/ 364470 w 600541"/>
                    <a:gd name="connsiteY58" fmla="*/ 181837 h 482385"/>
                    <a:gd name="connsiteX59" fmla="*/ 426413 w 600541"/>
                    <a:gd name="connsiteY59" fmla="*/ 153197 h 482385"/>
                    <a:gd name="connsiteX60" fmla="*/ 182835 w 600541"/>
                    <a:gd name="connsiteY60" fmla="*/ 72541 h 482385"/>
                    <a:gd name="connsiteX61" fmla="*/ 157498 w 600541"/>
                    <a:gd name="connsiteY61" fmla="*/ 161101 h 482385"/>
                    <a:gd name="connsiteX62" fmla="*/ 103237 w 600541"/>
                    <a:gd name="connsiteY62" fmla="*/ 135798 h 482385"/>
                    <a:gd name="connsiteX63" fmla="*/ 182835 w 600541"/>
                    <a:gd name="connsiteY63" fmla="*/ 72541 h 482385"/>
                    <a:gd name="connsiteX64" fmla="*/ 336032 w 600541"/>
                    <a:gd name="connsiteY64" fmla="*/ 72330 h 482385"/>
                    <a:gd name="connsiteX65" fmla="*/ 374284 w 600541"/>
                    <a:gd name="connsiteY65" fmla="*/ 93807 h 482385"/>
                    <a:gd name="connsiteX66" fmla="*/ 373806 w 600541"/>
                    <a:gd name="connsiteY66" fmla="*/ 94284 h 482385"/>
                    <a:gd name="connsiteX67" fmla="*/ 361852 w 600541"/>
                    <a:gd name="connsiteY67" fmla="*/ 111943 h 482385"/>
                    <a:gd name="connsiteX68" fmla="*/ 368785 w 600541"/>
                    <a:gd name="connsiteY68" fmla="*/ 131988 h 482385"/>
                    <a:gd name="connsiteX69" fmla="*/ 370220 w 600541"/>
                    <a:gd name="connsiteY69" fmla="*/ 133420 h 482385"/>
                    <a:gd name="connsiteX70" fmla="*/ 393649 w 600541"/>
                    <a:gd name="connsiteY70" fmla="*/ 142726 h 482385"/>
                    <a:gd name="connsiteX71" fmla="*/ 396279 w 600541"/>
                    <a:gd name="connsiteY71" fmla="*/ 142726 h 482385"/>
                    <a:gd name="connsiteX72" fmla="*/ 407515 w 600541"/>
                    <a:gd name="connsiteY72" fmla="*/ 141533 h 482385"/>
                    <a:gd name="connsiteX73" fmla="*/ 361613 w 600541"/>
                    <a:gd name="connsiteY73" fmla="*/ 161101 h 482385"/>
                    <a:gd name="connsiteX74" fmla="*/ 336032 w 600541"/>
                    <a:gd name="connsiteY74" fmla="*/ 72330 h 482385"/>
                    <a:gd name="connsiteX75" fmla="*/ 272241 w 600541"/>
                    <a:gd name="connsiteY75" fmla="*/ 57299 h 482385"/>
                    <a:gd name="connsiteX76" fmla="*/ 310732 w 600541"/>
                    <a:gd name="connsiteY76" fmla="*/ 63263 h 482385"/>
                    <a:gd name="connsiteX77" fmla="*/ 343724 w 600541"/>
                    <a:gd name="connsiteY77" fmla="*/ 165849 h 482385"/>
                    <a:gd name="connsiteX78" fmla="*/ 272241 w 600541"/>
                    <a:gd name="connsiteY78" fmla="*/ 174438 h 482385"/>
                    <a:gd name="connsiteX79" fmla="*/ 253118 w 600541"/>
                    <a:gd name="connsiteY79" fmla="*/ 57017 h 482385"/>
                    <a:gd name="connsiteX80" fmla="*/ 253118 w 600541"/>
                    <a:gd name="connsiteY80" fmla="*/ 174438 h 482385"/>
                    <a:gd name="connsiteX81" fmla="*/ 177119 w 600541"/>
                    <a:gd name="connsiteY81" fmla="*/ 165846 h 482385"/>
                    <a:gd name="connsiteX82" fmla="*/ 209861 w 600541"/>
                    <a:gd name="connsiteY82" fmla="*/ 63461 h 482385"/>
                    <a:gd name="connsiteX83" fmla="*/ 253118 w 600541"/>
                    <a:gd name="connsiteY83" fmla="*/ 57017 h 482385"/>
                    <a:gd name="connsiteX84" fmla="*/ 253128 w 600541"/>
                    <a:gd name="connsiteY84" fmla="*/ 0 h 482385"/>
                    <a:gd name="connsiteX85" fmla="*/ 424509 w 600541"/>
                    <a:gd name="connsiteY85" fmla="*/ 66832 h 482385"/>
                    <a:gd name="connsiteX86" fmla="*/ 436699 w 600541"/>
                    <a:gd name="connsiteY86" fmla="*/ 45350 h 482385"/>
                    <a:gd name="connsiteX87" fmla="*/ 445782 w 600541"/>
                    <a:gd name="connsiteY87" fmla="*/ 40099 h 482385"/>
                    <a:gd name="connsiteX88" fmla="*/ 453192 w 600541"/>
                    <a:gd name="connsiteY88" fmla="*/ 43202 h 482385"/>
                    <a:gd name="connsiteX89" fmla="*/ 459168 w 600541"/>
                    <a:gd name="connsiteY89" fmla="*/ 48931 h 482385"/>
                    <a:gd name="connsiteX90" fmla="*/ 463231 w 600541"/>
                    <a:gd name="connsiteY90" fmla="*/ 60865 h 482385"/>
                    <a:gd name="connsiteX91" fmla="*/ 461080 w 600541"/>
                    <a:gd name="connsiteY91" fmla="*/ 82585 h 482385"/>
                    <a:gd name="connsiteX92" fmla="*/ 517251 w 600541"/>
                    <a:gd name="connsiteY92" fmla="*/ 138677 h 482385"/>
                    <a:gd name="connsiteX93" fmla="*/ 553582 w 600541"/>
                    <a:gd name="connsiteY93" fmla="*/ 79005 h 482385"/>
                    <a:gd name="connsiteX94" fmla="*/ 564578 w 600541"/>
                    <a:gd name="connsiteY94" fmla="*/ 72561 h 482385"/>
                    <a:gd name="connsiteX95" fmla="*/ 573900 w 600541"/>
                    <a:gd name="connsiteY95" fmla="*/ 76618 h 482385"/>
                    <a:gd name="connsiteX96" fmla="*/ 578441 w 600541"/>
                    <a:gd name="connsiteY96" fmla="*/ 80915 h 482385"/>
                    <a:gd name="connsiteX97" fmla="*/ 582983 w 600541"/>
                    <a:gd name="connsiteY97" fmla="*/ 99532 h 482385"/>
                    <a:gd name="connsiteX98" fmla="*/ 558841 w 600541"/>
                    <a:gd name="connsiteY98" fmla="*/ 180208 h 482385"/>
                    <a:gd name="connsiteX99" fmla="*/ 592544 w 600541"/>
                    <a:gd name="connsiteY99" fmla="*/ 214102 h 482385"/>
                    <a:gd name="connsiteX100" fmla="*/ 589914 w 600541"/>
                    <a:gd name="connsiteY100" fmla="*/ 258020 h 482385"/>
                    <a:gd name="connsiteX101" fmla="*/ 589675 w 600541"/>
                    <a:gd name="connsiteY101" fmla="*/ 258497 h 482385"/>
                    <a:gd name="connsiteX102" fmla="*/ 568402 w 600541"/>
                    <a:gd name="connsiteY102" fmla="*/ 267567 h 482385"/>
                    <a:gd name="connsiteX103" fmla="*/ 547846 w 600541"/>
                    <a:gd name="connsiteY103" fmla="*/ 258736 h 482385"/>
                    <a:gd name="connsiteX104" fmla="*/ 515338 w 600541"/>
                    <a:gd name="connsiteY104" fmla="*/ 226275 h 482385"/>
                    <a:gd name="connsiteX105" fmla="*/ 430724 w 600541"/>
                    <a:gd name="connsiteY105" fmla="*/ 251575 h 482385"/>
                    <a:gd name="connsiteX106" fmla="*/ 425943 w 600541"/>
                    <a:gd name="connsiteY106" fmla="*/ 252291 h 482385"/>
                    <a:gd name="connsiteX107" fmla="*/ 412319 w 600541"/>
                    <a:gd name="connsiteY107" fmla="*/ 246802 h 482385"/>
                    <a:gd name="connsiteX108" fmla="*/ 407777 w 600541"/>
                    <a:gd name="connsiteY108" fmla="*/ 242267 h 482385"/>
                    <a:gd name="connsiteX109" fmla="*/ 403953 w 600541"/>
                    <a:gd name="connsiteY109" fmla="*/ 231526 h 482385"/>
                    <a:gd name="connsiteX110" fmla="*/ 410167 w 600541"/>
                    <a:gd name="connsiteY110" fmla="*/ 222217 h 482385"/>
                    <a:gd name="connsiteX111" fmla="*/ 473031 w 600541"/>
                    <a:gd name="connsiteY111" fmla="*/ 184027 h 482385"/>
                    <a:gd name="connsiteX112" fmla="*/ 418294 w 600541"/>
                    <a:gd name="connsiteY112" fmla="*/ 129368 h 482385"/>
                    <a:gd name="connsiteX113" fmla="*/ 392001 w 600541"/>
                    <a:gd name="connsiteY113" fmla="*/ 131994 h 482385"/>
                    <a:gd name="connsiteX114" fmla="*/ 390806 w 600541"/>
                    <a:gd name="connsiteY114" fmla="*/ 131994 h 482385"/>
                    <a:gd name="connsiteX115" fmla="*/ 380289 w 600541"/>
                    <a:gd name="connsiteY115" fmla="*/ 127697 h 482385"/>
                    <a:gd name="connsiteX116" fmla="*/ 374314 w 600541"/>
                    <a:gd name="connsiteY116" fmla="*/ 121730 h 482385"/>
                    <a:gd name="connsiteX117" fmla="*/ 371445 w 600541"/>
                    <a:gd name="connsiteY117" fmla="*/ 113137 h 482385"/>
                    <a:gd name="connsiteX118" fmla="*/ 376465 w 600541"/>
                    <a:gd name="connsiteY118" fmla="*/ 105499 h 482385"/>
                    <a:gd name="connsiteX119" fmla="*/ 402997 w 600541"/>
                    <a:gd name="connsiteY119" fmla="*/ 90462 h 482385"/>
                    <a:gd name="connsiteX120" fmla="*/ 253128 w 600541"/>
                    <a:gd name="connsiteY120" fmla="*/ 31745 h 482385"/>
                    <a:gd name="connsiteX121" fmla="*/ 31790 w 600541"/>
                    <a:gd name="connsiteY121" fmla="*/ 252769 h 482385"/>
                    <a:gd name="connsiteX122" fmla="*/ 157518 w 600541"/>
                    <a:gd name="connsiteY122" fmla="*/ 452072 h 482385"/>
                    <a:gd name="connsiteX123" fmla="*/ 164927 w 600541"/>
                    <a:gd name="connsiteY123" fmla="*/ 473315 h 482385"/>
                    <a:gd name="connsiteX124" fmla="*/ 150586 w 600541"/>
                    <a:gd name="connsiteY124" fmla="*/ 482385 h 482385"/>
                    <a:gd name="connsiteX125" fmla="*/ 143654 w 600541"/>
                    <a:gd name="connsiteY125" fmla="*/ 480714 h 482385"/>
                    <a:gd name="connsiteX126" fmla="*/ 0 w 600541"/>
                    <a:gd name="connsiteY126" fmla="*/ 252769 h 482385"/>
                    <a:gd name="connsiteX127" fmla="*/ 253128 w 600541"/>
                    <a:gd name="connsiteY127" fmla="*/ 0 h 4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0541" h="482385">
                      <a:moveTo>
                        <a:pt x="360943" y="344430"/>
                      </a:moveTo>
                      <a:cubicBezTo>
                        <a:pt x="383891" y="351110"/>
                        <a:pt x="402537" y="359937"/>
                        <a:pt x="415206" y="369480"/>
                      </a:cubicBezTo>
                      <a:cubicBezTo>
                        <a:pt x="394409" y="396677"/>
                        <a:pt x="366680" y="418148"/>
                        <a:pt x="334409" y="431508"/>
                      </a:cubicBezTo>
                      <a:cubicBezTo>
                        <a:pt x="345883" y="407412"/>
                        <a:pt x="354967" y="377830"/>
                        <a:pt x="360943" y="344430"/>
                      </a:cubicBezTo>
                      <a:close/>
                      <a:moveTo>
                        <a:pt x="158230" y="344430"/>
                      </a:moveTo>
                      <a:cubicBezTo>
                        <a:pt x="164207" y="377823"/>
                        <a:pt x="173292" y="407162"/>
                        <a:pt x="184529" y="431014"/>
                      </a:cubicBezTo>
                      <a:cubicBezTo>
                        <a:pt x="152731" y="417895"/>
                        <a:pt x="125237" y="396190"/>
                        <a:pt x="104437" y="369236"/>
                      </a:cubicBezTo>
                      <a:cubicBezTo>
                        <a:pt x="117108" y="359696"/>
                        <a:pt x="135517" y="351109"/>
                        <a:pt x="158230" y="344430"/>
                      </a:cubicBezTo>
                      <a:close/>
                      <a:moveTo>
                        <a:pt x="272241" y="331516"/>
                      </a:moveTo>
                      <a:cubicBezTo>
                        <a:pt x="297826" y="332232"/>
                        <a:pt x="321976" y="335096"/>
                        <a:pt x="343018" y="339630"/>
                      </a:cubicBezTo>
                      <a:cubicBezTo>
                        <a:pt x="335606" y="382111"/>
                        <a:pt x="323172" y="416477"/>
                        <a:pt x="308586" y="440343"/>
                      </a:cubicBezTo>
                      <a:cubicBezTo>
                        <a:pt x="296630" y="443207"/>
                        <a:pt x="281805" y="445116"/>
                        <a:pt x="272241" y="445832"/>
                      </a:cubicBezTo>
                      <a:close/>
                      <a:moveTo>
                        <a:pt x="253118" y="331516"/>
                      </a:moveTo>
                      <a:lnTo>
                        <a:pt x="253118" y="446044"/>
                      </a:lnTo>
                      <a:cubicBezTo>
                        <a:pt x="237342" y="445328"/>
                        <a:pt x="225152" y="443419"/>
                        <a:pt x="212245" y="440079"/>
                      </a:cubicBezTo>
                      <a:cubicBezTo>
                        <a:pt x="197664" y="416219"/>
                        <a:pt x="184996" y="381861"/>
                        <a:pt x="177825" y="339867"/>
                      </a:cubicBezTo>
                      <a:cubicBezTo>
                        <a:pt x="199815" y="334856"/>
                        <a:pt x="221328" y="331993"/>
                        <a:pt x="253118" y="331516"/>
                      </a:cubicBezTo>
                      <a:close/>
                      <a:moveTo>
                        <a:pt x="368784" y="260175"/>
                      </a:moveTo>
                      <a:lnTo>
                        <a:pt x="454583" y="260175"/>
                      </a:lnTo>
                      <a:cubicBezTo>
                        <a:pt x="453149" y="298360"/>
                        <a:pt x="442872" y="326044"/>
                        <a:pt x="425904" y="353251"/>
                      </a:cubicBezTo>
                      <a:cubicBezTo>
                        <a:pt x="410608" y="341796"/>
                        <a:pt x="389337" y="332249"/>
                        <a:pt x="363765" y="325090"/>
                      </a:cubicBezTo>
                      <a:cubicBezTo>
                        <a:pt x="366633" y="304565"/>
                        <a:pt x="368306" y="282609"/>
                        <a:pt x="368784" y="260175"/>
                      </a:cubicBezTo>
                      <a:close/>
                      <a:moveTo>
                        <a:pt x="272241" y="260175"/>
                      </a:moveTo>
                      <a:lnTo>
                        <a:pt x="349440" y="260175"/>
                      </a:lnTo>
                      <a:cubicBezTo>
                        <a:pt x="348962" y="282601"/>
                        <a:pt x="348006" y="301688"/>
                        <a:pt x="345616" y="320297"/>
                      </a:cubicBezTo>
                      <a:cubicBezTo>
                        <a:pt x="323149" y="315525"/>
                        <a:pt x="297815" y="312901"/>
                        <a:pt x="272241" y="312185"/>
                      </a:cubicBezTo>
                      <a:close/>
                      <a:moveTo>
                        <a:pt x="169710" y="260175"/>
                      </a:moveTo>
                      <a:lnTo>
                        <a:pt x="253118" y="260175"/>
                      </a:lnTo>
                      <a:lnTo>
                        <a:pt x="253118" y="312185"/>
                      </a:lnTo>
                      <a:cubicBezTo>
                        <a:pt x="221332" y="312662"/>
                        <a:pt x="198389" y="315287"/>
                        <a:pt x="174729" y="320297"/>
                      </a:cubicBezTo>
                      <a:cubicBezTo>
                        <a:pt x="172339" y="301688"/>
                        <a:pt x="170188" y="282601"/>
                        <a:pt x="169710" y="260175"/>
                      </a:cubicBezTo>
                      <a:close/>
                      <a:moveTo>
                        <a:pt x="65273" y="260175"/>
                      </a:moveTo>
                      <a:lnTo>
                        <a:pt x="150605" y="260175"/>
                      </a:lnTo>
                      <a:cubicBezTo>
                        <a:pt x="150844" y="282605"/>
                        <a:pt x="152517" y="304557"/>
                        <a:pt x="155385" y="325078"/>
                      </a:cubicBezTo>
                      <a:cubicBezTo>
                        <a:pt x="130048" y="331998"/>
                        <a:pt x="109014" y="341542"/>
                        <a:pt x="93717" y="352757"/>
                      </a:cubicBezTo>
                      <a:cubicBezTo>
                        <a:pt x="76985" y="325794"/>
                        <a:pt x="66707" y="298353"/>
                        <a:pt x="65273" y="260175"/>
                      </a:cubicBezTo>
                      <a:close/>
                      <a:moveTo>
                        <a:pt x="346333" y="186645"/>
                      </a:moveTo>
                      <a:cubicBezTo>
                        <a:pt x="348484" y="204296"/>
                        <a:pt x="349201" y="221946"/>
                        <a:pt x="349440" y="244367"/>
                      </a:cubicBezTo>
                      <a:lnTo>
                        <a:pt x="272241" y="244367"/>
                      </a:lnTo>
                      <a:lnTo>
                        <a:pt x="272241" y="193801"/>
                      </a:lnTo>
                      <a:cubicBezTo>
                        <a:pt x="297815" y="193085"/>
                        <a:pt x="323627" y="191415"/>
                        <a:pt x="346333" y="186645"/>
                      </a:cubicBezTo>
                      <a:close/>
                      <a:moveTo>
                        <a:pt x="174251" y="186645"/>
                      </a:moveTo>
                      <a:cubicBezTo>
                        <a:pt x="197911" y="191654"/>
                        <a:pt x="221332" y="193324"/>
                        <a:pt x="253118" y="193801"/>
                      </a:cubicBezTo>
                      <a:lnTo>
                        <a:pt x="253118" y="244367"/>
                      </a:lnTo>
                      <a:lnTo>
                        <a:pt x="169710" y="244367"/>
                      </a:lnTo>
                      <a:cubicBezTo>
                        <a:pt x="170188" y="221946"/>
                        <a:pt x="172100" y="204296"/>
                        <a:pt x="174251" y="186645"/>
                      </a:cubicBezTo>
                      <a:close/>
                      <a:moveTo>
                        <a:pt x="92525" y="153974"/>
                      </a:moveTo>
                      <a:cubicBezTo>
                        <a:pt x="107825" y="165661"/>
                        <a:pt x="129100" y="174724"/>
                        <a:pt x="154679" y="181879"/>
                      </a:cubicBezTo>
                      <a:cubicBezTo>
                        <a:pt x="152288" y="201198"/>
                        <a:pt x="150854" y="221948"/>
                        <a:pt x="150376" y="244368"/>
                      </a:cubicBezTo>
                      <a:lnTo>
                        <a:pt x="65273" y="244368"/>
                      </a:lnTo>
                      <a:cubicBezTo>
                        <a:pt x="66946" y="209308"/>
                        <a:pt x="76748" y="180448"/>
                        <a:pt x="92525" y="153974"/>
                      </a:cubicBezTo>
                      <a:close/>
                      <a:moveTo>
                        <a:pt x="426413" y="153197"/>
                      </a:moveTo>
                      <a:lnTo>
                        <a:pt x="429044" y="156061"/>
                      </a:lnTo>
                      <a:cubicBezTo>
                        <a:pt x="435262" y="166324"/>
                        <a:pt x="440284" y="177302"/>
                        <a:pt x="444350" y="188758"/>
                      </a:cubicBezTo>
                      <a:lnTo>
                        <a:pt x="404410" y="212863"/>
                      </a:lnTo>
                      <a:cubicBezTo>
                        <a:pt x="397953" y="216921"/>
                        <a:pt x="393648" y="223603"/>
                        <a:pt x="392930" y="231002"/>
                      </a:cubicBezTo>
                      <a:cubicBezTo>
                        <a:pt x="392213" y="235298"/>
                        <a:pt x="392930" y="237923"/>
                        <a:pt x="394844" y="244367"/>
                      </a:cubicBezTo>
                      <a:lnTo>
                        <a:pt x="368775" y="244367"/>
                      </a:lnTo>
                      <a:cubicBezTo>
                        <a:pt x="368297" y="221933"/>
                        <a:pt x="366862" y="201169"/>
                        <a:pt x="364470" y="181837"/>
                      </a:cubicBezTo>
                      <a:cubicBezTo>
                        <a:pt x="389821" y="174677"/>
                        <a:pt x="411107" y="164653"/>
                        <a:pt x="426413" y="153197"/>
                      </a:cubicBezTo>
                      <a:close/>
                      <a:moveTo>
                        <a:pt x="182835" y="72541"/>
                      </a:moveTo>
                      <a:cubicBezTo>
                        <a:pt x="171839" y="97128"/>
                        <a:pt x="162995" y="127205"/>
                        <a:pt x="157498" y="161101"/>
                      </a:cubicBezTo>
                      <a:cubicBezTo>
                        <a:pt x="134072" y="154179"/>
                        <a:pt x="115667" y="145346"/>
                        <a:pt x="103237" y="135798"/>
                      </a:cubicBezTo>
                      <a:cubicBezTo>
                        <a:pt x="123555" y="108108"/>
                        <a:pt x="151044" y="86386"/>
                        <a:pt x="182835" y="72541"/>
                      </a:cubicBezTo>
                      <a:close/>
                      <a:moveTo>
                        <a:pt x="336032" y="72330"/>
                      </a:moveTo>
                      <a:cubicBezTo>
                        <a:pt x="349659" y="78057"/>
                        <a:pt x="362569" y="85216"/>
                        <a:pt x="374284" y="93807"/>
                      </a:cubicBezTo>
                      <a:lnTo>
                        <a:pt x="373806" y="94284"/>
                      </a:lnTo>
                      <a:cubicBezTo>
                        <a:pt x="367112" y="98102"/>
                        <a:pt x="362808" y="104545"/>
                        <a:pt x="361852" y="111943"/>
                      </a:cubicBezTo>
                      <a:cubicBezTo>
                        <a:pt x="360657" y="119102"/>
                        <a:pt x="363286" y="126499"/>
                        <a:pt x="368785" y="131988"/>
                      </a:cubicBezTo>
                      <a:lnTo>
                        <a:pt x="370220" y="133420"/>
                      </a:lnTo>
                      <a:cubicBezTo>
                        <a:pt x="375957" y="139147"/>
                        <a:pt x="385042" y="142726"/>
                        <a:pt x="393649" y="142726"/>
                      </a:cubicBezTo>
                      <a:cubicBezTo>
                        <a:pt x="394605" y="142726"/>
                        <a:pt x="395561" y="142726"/>
                        <a:pt x="396279" y="142726"/>
                      </a:cubicBezTo>
                      <a:lnTo>
                        <a:pt x="407515" y="141533"/>
                      </a:lnTo>
                      <a:cubicBezTo>
                        <a:pt x="395561" y="148931"/>
                        <a:pt x="380261" y="155612"/>
                        <a:pt x="361613" y="161101"/>
                      </a:cubicBezTo>
                      <a:cubicBezTo>
                        <a:pt x="356114" y="127215"/>
                        <a:pt x="347268" y="96909"/>
                        <a:pt x="336032" y="72330"/>
                      </a:cubicBezTo>
                      <a:close/>
                      <a:moveTo>
                        <a:pt x="272241" y="57299"/>
                      </a:moveTo>
                      <a:cubicBezTo>
                        <a:pt x="285151" y="58015"/>
                        <a:pt x="298300" y="59923"/>
                        <a:pt x="310732" y="63263"/>
                      </a:cubicBezTo>
                      <a:cubicBezTo>
                        <a:pt x="325076" y="88075"/>
                        <a:pt x="336791" y="123145"/>
                        <a:pt x="343724" y="165849"/>
                      </a:cubicBezTo>
                      <a:cubicBezTo>
                        <a:pt x="322446" y="170621"/>
                        <a:pt x="297822" y="173722"/>
                        <a:pt x="272241" y="174438"/>
                      </a:cubicBezTo>
                      <a:close/>
                      <a:moveTo>
                        <a:pt x="253118" y="57017"/>
                      </a:moveTo>
                      <a:lnTo>
                        <a:pt x="253118" y="174438"/>
                      </a:lnTo>
                      <a:cubicBezTo>
                        <a:pt x="221332" y="173961"/>
                        <a:pt x="199345" y="170858"/>
                        <a:pt x="177119" y="165846"/>
                      </a:cubicBezTo>
                      <a:cubicBezTo>
                        <a:pt x="184050" y="123126"/>
                        <a:pt x="195521" y="88282"/>
                        <a:pt x="209861" y="63461"/>
                      </a:cubicBezTo>
                      <a:cubicBezTo>
                        <a:pt x="223483" y="59881"/>
                        <a:pt x="237345" y="57494"/>
                        <a:pt x="253118" y="57017"/>
                      </a:cubicBezTo>
                      <a:close/>
                      <a:moveTo>
                        <a:pt x="253128" y="0"/>
                      </a:moveTo>
                      <a:cubicBezTo>
                        <a:pt x="316708" y="0"/>
                        <a:pt x="377899" y="24107"/>
                        <a:pt x="424509" y="66832"/>
                      </a:cubicBezTo>
                      <a:lnTo>
                        <a:pt x="436699" y="45350"/>
                      </a:lnTo>
                      <a:cubicBezTo>
                        <a:pt x="438611" y="42009"/>
                        <a:pt x="441958" y="40099"/>
                        <a:pt x="445782" y="40099"/>
                      </a:cubicBezTo>
                      <a:cubicBezTo>
                        <a:pt x="448411" y="40099"/>
                        <a:pt x="451041" y="41054"/>
                        <a:pt x="453192" y="43202"/>
                      </a:cubicBezTo>
                      <a:lnTo>
                        <a:pt x="459168" y="48931"/>
                      </a:lnTo>
                      <a:cubicBezTo>
                        <a:pt x="462036" y="52034"/>
                        <a:pt x="463709" y="56807"/>
                        <a:pt x="463231" y="60865"/>
                      </a:cubicBezTo>
                      <a:lnTo>
                        <a:pt x="461080" y="82585"/>
                      </a:lnTo>
                      <a:lnTo>
                        <a:pt x="517251" y="138677"/>
                      </a:lnTo>
                      <a:lnTo>
                        <a:pt x="553582" y="79005"/>
                      </a:lnTo>
                      <a:cubicBezTo>
                        <a:pt x="555973" y="74948"/>
                        <a:pt x="560036" y="72561"/>
                        <a:pt x="564578" y="72561"/>
                      </a:cubicBezTo>
                      <a:cubicBezTo>
                        <a:pt x="567924" y="72561"/>
                        <a:pt x="571270" y="73993"/>
                        <a:pt x="573900" y="76618"/>
                      </a:cubicBezTo>
                      <a:lnTo>
                        <a:pt x="578441" y="80915"/>
                      </a:lnTo>
                      <a:cubicBezTo>
                        <a:pt x="582983" y="85450"/>
                        <a:pt x="584895" y="93326"/>
                        <a:pt x="582983" y="99532"/>
                      </a:cubicBezTo>
                      <a:lnTo>
                        <a:pt x="558841" y="180208"/>
                      </a:lnTo>
                      <a:lnTo>
                        <a:pt x="592544" y="214102"/>
                      </a:lnTo>
                      <a:cubicBezTo>
                        <a:pt x="605451" y="226752"/>
                        <a:pt x="601388" y="246324"/>
                        <a:pt x="589914" y="258020"/>
                      </a:cubicBezTo>
                      <a:lnTo>
                        <a:pt x="589675" y="258497"/>
                      </a:lnTo>
                      <a:cubicBezTo>
                        <a:pt x="583461" y="264464"/>
                        <a:pt x="575812" y="267567"/>
                        <a:pt x="568402" y="267567"/>
                      </a:cubicBezTo>
                      <a:cubicBezTo>
                        <a:pt x="560753" y="267567"/>
                        <a:pt x="553582" y="264464"/>
                        <a:pt x="547846" y="258736"/>
                      </a:cubicBezTo>
                      <a:lnTo>
                        <a:pt x="515338" y="226275"/>
                      </a:lnTo>
                      <a:lnTo>
                        <a:pt x="430724" y="251575"/>
                      </a:lnTo>
                      <a:cubicBezTo>
                        <a:pt x="429289" y="252053"/>
                        <a:pt x="427616" y="252291"/>
                        <a:pt x="425943" y="252291"/>
                      </a:cubicBezTo>
                      <a:cubicBezTo>
                        <a:pt x="420924" y="252291"/>
                        <a:pt x="415665" y="250143"/>
                        <a:pt x="412319" y="246802"/>
                      </a:cubicBezTo>
                      <a:lnTo>
                        <a:pt x="407777" y="242267"/>
                      </a:lnTo>
                      <a:cubicBezTo>
                        <a:pt x="404909" y="239402"/>
                        <a:pt x="403475" y="235583"/>
                        <a:pt x="403953" y="231526"/>
                      </a:cubicBezTo>
                      <a:cubicBezTo>
                        <a:pt x="404431" y="227707"/>
                        <a:pt x="406821" y="224365"/>
                        <a:pt x="410167" y="222217"/>
                      </a:cubicBezTo>
                      <a:lnTo>
                        <a:pt x="473031" y="184027"/>
                      </a:lnTo>
                      <a:lnTo>
                        <a:pt x="418294" y="129368"/>
                      </a:lnTo>
                      <a:lnTo>
                        <a:pt x="392001" y="131994"/>
                      </a:lnTo>
                      <a:cubicBezTo>
                        <a:pt x="391762" y="131994"/>
                        <a:pt x="391284" y="131994"/>
                        <a:pt x="390806" y="131994"/>
                      </a:cubicBezTo>
                      <a:cubicBezTo>
                        <a:pt x="386982" y="131994"/>
                        <a:pt x="382918" y="130323"/>
                        <a:pt x="380289" y="127697"/>
                      </a:cubicBezTo>
                      <a:lnTo>
                        <a:pt x="374314" y="121730"/>
                      </a:lnTo>
                      <a:cubicBezTo>
                        <a:pt x="371923" y="119582"/>
                        <a:pt x="370967" y="116240"/>
                        <a:pt x="371445" y="113137"/>
                      </a:cubicBezTo>
                      <a:cubicBezTo>
                        <a:pt x="371684" y="110034"/>
                        <a:pt x="373596" y="107170"/>
                        <a:pt x="376465" y="105499"/>
                      </a:cubicBezTo>
                      <a:lnTo>
                        <a:pt x="402997" y="90462"/>
                      </a:lnTo>
                      <a:cubicBezTo>
                        <a:pt x="362362" y="52988"/>
                        <a:pt x="308582" y="31745"/>
                        <a:pt x="253128" y="31745"/>
                      </a:cubicBezTo>
                      <a:cubicBezTo>
                        <a:pt x="131225" y="31745"/>
                        <a:pt x="31790" y="130800"/>
                        <a:pt x="31790" y="252769"/>
                      </a:cubicBezTo>
                      <a:cubicBezTo>
                        <a:pt x="31790" y="337264"/>
                        <a:pt x="81269" y="415553"/>
                        <a:pt x="157518" y="452072"/>
                      </a:cubicBezTo>
                      <a:cubicBezTo>
                        <a:pt x="165405" y="455891"/>
                        <a:pt x="168752" y="465438"/>
                        <a:pt x="164927" y="473315"/>
                      </a:cubicBezTo>
                      <a:cubicBezTo>
                        <a:pt x="162298" y="479043"/>
                        <a:pt x="156562" y="482385"/>
                        <a:pt x="150586" y="482385"/>
                      </a:cubicBezTo>
                      <a:cubicBezTo>
                        <a:pt x="148196" y="482385"/>
                        <a:pt x="145805" y="481669"/>
                        <a:pt x="143654" y="480714"/>
                      </a:cubicBezTo>
                      <a:cubicBezTo>
                        <a:pt x="56410" y="438944"/>
                        <a:pt x="0" y="349437"/>
                        <a:pt x="0" y="252769"/>
                      </a:cubicBezTo>
                      <a:cubicBezTo>
                        <a:pt x="0" y="113376"/>
                        <a:pt x="113537" y="0"/>
                        <a:pt x="253128" y="0"/>
                      </a:cubicBezTo>
                      <a:close/>
                    </a:path>
                  </a:pathLst>
                </a:custGeom>
                <a:solidFill>
                  <a:schemeClr val="bg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en-US" b="1"/>
                </a:p>
              </p:txBody>
            </p:sp>
          </p:grpSp>
          <p:grpSp>
            <p:nvGrpSpPr>
              <p:cNvPr id="27" name="ïṣ1íḋé"/>
              <p:cNvGrpSpPr/>
              <p:nvPr/>
            </p:nvGrpSpPr>
            <p:grpSpPr>
              <a:xfrm>
                <a:off x="7295119" y="2414667"/>
                <a:ext cx="478354" cy="478354"/>
                <a:chOff x="4296632" y="2219858"/>
                <a:chExt cx="692618" cy="692618"/>
              </a:xfrm>
            </p:grpSpPr>
            <p:sp>
              <p:nvSpPr>
                <p:cNvPr id="31" name="iṣḻiḑê"/>
                <p:cNvSpPr/>
                <p:nvPr/>
              </p:nvSpPr>
              <p:spPr>
                <a:xfrm>
                  <a:off x="4296632" y="2219858"/>
                  <a:ext cx="692618" cy="692618"/>
                </a:xfrm>
                <a:prstGeom prst="ellipse">
                  <a:avLst/>
                </a:prstGeom>
                <a:solidFill>
                  <a:schemeClr val="accent1"/>
                </a:solid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en-US" b="1"/>
                </a:p>
              </p:txBody>
            </p:sp>
            <p:sp>
              <p:nvSpPr>
                <p:cNvPr id="32" name="íSḻíḍé"/>
                <p:cNvSpPr/>
                <p:nvPr/>
              </p:nvSpPr>
              <p:spPr>
                <a:xfrm>
                  <a:off x="4443680" y="2406110"/>
                  <a:ext cx="398522" cy="320113"/>
                </a:xfrm>
                <a:custGeom>
                  <a:avLst/>
                  <a:gdLst>
                    <a:gd name="connsiteX0" fmla="*/ 360943 w 600541"/>
                    <a:gd name="connsiteY0" fmla="*/ 344430 h 482385"/>
                    <a:gd name="connsiteX1" fmla="*/ 415206 w 600541"/>
                    <a:gd name="connsiteY1" fmla="*/ 369480 h 482385"/>
                    <a:gd name="connsiteX2" fmla="*/ 334409 w 600541"/>
                    <a:gd name="connsiteY2" fmla="*/ 431508 h 482385"/>
                    <a:gd name="connsiteX3" fmla="*/ 360943 w 600541"/>
                    <a:gd name="connsiteY3" fmla="*/ 344430 h 482385"/>
                    <a:gd name="connsiteX4" fmla="*/ 158230 w 600541"/>
                    <a:gd name="connsiteY4" fmla="*/ 344430 h 482385"/>
                    <a:gd name="connsiteX5" fmla="*/ 184529 w 600541"/>
                    <a:gd name="connsiteY5" fmla="*/ 431014 h 482385"/>
                    <a:gd name="connsiteX6" fmla="*/ 104437 w 600541"/>
                    <a:gd name="connsiteY6" fmla="*/ 369236 h 482385"/>
                    <a:gd name="connsiteX7" fmla="*/ 158230 w 600541"/>
                    <a:gd name="connsiteY7" fmla="*/ 344430 h 482385"/>
                    <a:gd name="connsiteX8" fmla="*/ 272241 w 600541"/>
                    <a:gd name="connsiteY8" fmla="*/ 331516 h 482385"/>
                    <a:gd name="connsiteX9" fmla="*/ 343018 w 600541"/>
                    <a:gd name="connsiteY9" fmla="*/ 339630 h 482385"/>
                    <a:gd name="connsiteX10" fmla="*/ 308586 w 600541"/>
                    <a:gd name="connsiteY10" fmla="*/ 440343 h 482385"/>
                    <a:gd name="connsiteX11" fmla="*/ 272241 w 600541"/>
                    <a:gd name="connsiteY11" fmla="*/ 445832 h 482385"/>
                    <a:gd name="connsiteX12" fmla="*/ 253118 w 600541"/>
                    <a:gd name="connsiteY12" fmla="*/ 331516 h 482385"/>
                    <a:gd name="connsiteX13" fmla="*/ 253118 w 600541"/>
                    <a:gd name="connsiteY13" fmla="*/ 446044 h 482385"/>
                    <a:gd name="connsiteX14" fmla="*/ 212245 w 600541"/>
                    <a:gd name="connsiteY14" fmla="*/ 440079 h 482385"/>
                    <a:gd name="connsiteX15" fmla="*/ 177825 w 600541"/>
                    <a:gd name="connsiteY15" fmla="*/ 339867 h 482385"/>
                    <a:gd name="connsiteX16" fmla="*/ 253118 w 600541"/>
                    <a:gd name="connsiteY16" fmla="*/ 331516 h 482385"/>
                    <a:gd name="connsiteX17" fmla="*/ 368784 w 600541"/>
                    <a:gd name="connsiteY17" fmla="*/ 260175 h 482385"/>
                    <a:gd name="connsiteX18" fmla="*/ 454583 w 600541"/>
                    <a:gd name="connsiteY18" fmla="*/ 260175 h 482385"/>
                    <a:gd name="connsiteX19" fmla="*/ 425904 w 600541"/>
                    <a:gd name="connsiteY19" fmla="*/ 353251 h 482385"/>
                    <a:gd name="connsiteX20" fmla="*/ 363765 w 600541"/>
                    <a:gd name="connsiteY20" fmla="*/ 325090 h 482385"/>
                    <a:gd name="connsiteX21" fmla="*/ 368784 w 600541"/>
                    <a:gd name="connsiteY21" fmla="*/ 260175 h 482385"/>
                    <a:gd name="connsiteX22" fmla="*/ 272241 w 600541"/>
                    <a:gd name="connsiteY22" fmla="*/ 260175 h 482385"/>
                    <a:gd name="connsiteX23" fmla="*/ 349440 w 600541"/>
                    <a:gd name="connsiteY23" fmla="*/ 260175 h 482385"/>
                    <a:gd name="connsiteX24" fmla="*/ 345616 w 600541"/>
                    <a:gd name="connsiteY24" fmla="*/ 320297 h 482385"/>
                    <a:gd name="connsiteX25" fmla="*/ 272241 w 600541"/>
                    <a:gd name="connsiteY25" fmla="*/ 312185 h 482385"/>
                    <a:gd name="connsiteX26" fmla="*/ 169710 w 600541"/>
                    <a:gd name="connsiteY26" fmla="*/ 260175 h 482385"/>
                    <a:gd name="connsiteX27" fmla="*/ 253118 w 600541"/>
                    <a:gd name="connsiteY27" fmla="*/ 260175 h 482385"/>
                    <a:gd name="connsiteX28" fmla="*/ 253118 w 600541"/>
                    <a:gd name="connsiteY28" fmla="*/ 312185 h 482385"/>
                    <a:gd name="connsiteX29" fmla="*/ 174729 w 600541"/>
                    <a:gd name="connsiteY29" fmla="*/ 320297 h 482385"/>
                    <a:gd name="connsiteX30" fmla="*/ 169710 w 600541"/>
                    <a:gd name="connsiteY30" fmla="*/ 260175 h 482385"/>
                    <a:gd name="connsiteX31" fmla="*/ 65273 w 600541"/>
                    <a:gd name="connsiteY31" fmla="*/ 260175 h 482385"/>
                    <a:gd name="connsiteX32" fmla="*/ 150605 w 600541"/>
                    <a:gd name="connsiteY32" fmla="*/ 260175 h 482385"/>
                    <a:gd name="connsiteX33" fmla="*/ 155385 w 600541"/>
                    <a:gd name="connsiteY33" fmla="*/ 325078 h 482385"/>
                    <a:gd name="connsiteX34" fmla="*/ 93717 w 600541"/>
                    <a:gd name="connsiteY34" fmla="*/ 352757 h 482385"/>
                    <a:gd name="connsiteX35" fmla="*/ 65273 w 600541"/>
                    <a:gd name="connsiteY35" fmla="*/ 260175 h 482385"/>
                    <a:gd name="connsiteX36" fmla="*/ 346333 w 600541"/>
                    <a:gd name="connsiteY36" fmla="*/ 186645 h 482385"/>
                    <a:gd name="connsiteX37" fmla="*/ 349440 w 600541"/>
                    <a:gd name="connsiteY37" fmla="*/ 244367 h 482385"/>
                    <a:gd name="connsiteX38" fmla="*/ 272241 w 600541"/>
                    <a:gd name="connsiteY38" fmla="*/ 244367 h 482385"/>
                    <a:gd name="connsiteX39" fmla="*/ 272241 w 600541"/>
                    <a:gd name="connsiteY39" fmla="*/ 193801 h 482385"/>
                    <a:gd name="connsiteX40" fmla="*/ 346333 w 600541"/>
                    <a:gd name="connsiteY40" fmla="*/ 186645 h 482385"/>
                    <a:gd name="connsiteX41" fmla="*/ 174251 w 600541"/>
                    <a:gd name="connsiteY41" fmla="*/ 186645 h 482385"/>
                    <a:gd name="connsiteX42" fmla="*/ 253118 w 600541"/>
                    <a:gd name="connsiteY42" fmla="*/ 193801 h 482385"/>
                    <a:gd name="connsiteX43" fmla="*/ 253118 w 600541"/>
                    <a:gd name="connsiteY43" fmla="*/ 244367 h 482385"/>
                    <a:gd name="connsiteX44" fmla="*/ 169710 w 600541"/>
                    <a:gd name="connsiteY44" fmla="*/ 244367 h 482385"/>
                    <a:gd name="connsiteX45" fmla="*/ 174251 w 600541"/>
                    <a:gd name="connsiteY45" fmla="*/ 186645 h 482385"/>
                    <a:gd name="connsiteX46" fmla="*/ 92525 w 600541"/>
                    <a:gd name="connsiteY46" fmla="*/ 153974 h 482385"/>
                    <a:gd name="connsiteX47" fmla="*/ 154679 w 600541"/>
                    <a:gd name="connsiteY47" fmla="*/ 181879 h 482385"/>
                    <a:gd name="connsiteX48" fmla="*/ 150376 w 600541"/>
                    <a:gd name="connsiteY48" fmla="*/ 244368 h 482385"/>
                    <a:gd name="connsiteX49" fmla="*/ 65273 w 600541"/>
                    <a:gd name="connsiteY49" fmla="*/ 244368 h 482385"/>
                    <a:gd name="connsiteX50" fmla="*/ 92525 w 600541"/>
                    <a:gd name="connsiteY50" fmla="*/ 153974 h 482385"/>
                    <a:gd name="connsiteX51" fmla="*/ 426413 w 600541"/>
                    <a:gd name="connsiteY51" fmla="*/ 153197 h 482385"/>
                    <a:gd name="connsiteX52" fmla="*/ 429044 w 600541"/>
                    <a:gd name="connsiteY52" fmla="*/ 156061 h 482385"/>
                    <a:gd name="connsiteX53" fmla="*/ 444350 w 600541"/>
                    <a:gd name="connsiteY53" fmla="*/ 188758 h 482385"/>
                    <a:gd name="connsiteX54" fmla="*/ 404410 w 600541"/>
                    <a:gd name="connsiteY54" fmla="*/ 212863 h 482385"/>
                    <a:gd name="connsiteX55" fmla="*/ 392930 w 600541"/>
                    <a:gd name="connsiteY55" fmla="*/ 231002 h 482385"/>
                    <a:gd name="connsiteX56" fmla="*/ 394844 w 600541"/>
                    <a:gd name="connsiteY56" fmla="*/ 244367 h 482385"/>
                    <a:gd name="connsiteX57" fmla="*/ 368775 w 600541"/>
                    <a:gd name="connsiteY57" fmla="*/ 244367 h 482385"/>
                    <a:gd name="connsiteX58" fmla="*/ 364470 w 600541"/>
                    <a:gd name="connsiteY58" fmla="*/ 181837 h 482385"/>
                    <a:gd name="connsiteX59" fmla="*/ 426413 w 600541"/>
                    <a:gd name="connsiteY59" fmla="*/ 153197 h 482385"/>
                    <a:gd name="connsiteX60" fmla="*/ 182835 w 600541"/>
                    <a:gd name="connsiteY60" fmla="*/ 72541 h 482385"/>
                    <a:gd name="connsiteX61" fmla="*/ 157498 w 600541"/>
                    <a:gd name="connsiteY61" fmla="*/ 161101 h 482385"/>
                    <a:gd name="connsiteX62" fmla="*/ 103237 w 600541"/>
                    <a:gd name="connsiteY62" fmla="*/ 135798 h 482385"/>
                    <a:gd name="connsiteX63" fmla="*/ 182835 w 600541"/>
                    <a:gd name="connsiteY63" fmla="*/ 72541 h 482385"/>
                    <a:gd name="connsiteX64" fmla="*/ 336032 w 600541"/>
                    <a:gd name="connsiteY64" fmla="*/ 72330 h 482385"/>
                    <a:gd name="connsiteX65" fmla="*/ 374284 w 600541"/>
                    <a:gd name="connsiteY65" fmla="*/ 93807 h 482385"/>
                    <a:gd name="connsiteX66" fmla="*/ 373806 w 600541"/>
                    <a:gd name="connsiteY66" fmla="*/ 94284 h 482385"/>
                    <a:gd name="connsiteX67" fmla="*/ 361852 w 600541"/>
                    <a:gd name="connsiteY67" fmla="*/ 111943 h 482385"/>
                    <a:gd name="connsiteX68" fmla="*/ 368785 w 600541"/>
                    <a:gd name="connsiteY68" fmla="*/ 131988 h 482385"/>
                    <a:gd name="connsiteX69" fmla="*/ 370220 w 600541"/>
                    <a:gd name="connsiteY69" fmla="*/ 133420 h 482385"/>
                    <a:gd name="connsiteX70" fmla="*/ 393649 w 600541"/>
                    <a:gd name="connsiteY70" fmla="*/ 142726 h 482385"/>
                    <a:gd name="connsiteX71" fmla="*/ 396279 w 600541"/>
                    <a:gd name="connsiteY71" fmla="*/ 142726 h 482385"/>
                    <a:gd name="connsiteX72" fmla="*/ 407515 w 600541"/>
                    <a:gd name="connsiteY72" fmla="*/ 141533 h 482385"/>
                    <a:gd name="connsiteX73" fmla="*/ 361613 w 600541"/>
                    <a:gd name="connsiteY73" fmla="*/ 161101 h 482385"/>
                    <a:gd name="connsiteX74" fmla="*/ 336032 w 600541"/>
                    <a:gd name="connsiteY74" fmla="*/ 72330 h 482385"/>
                    <a:gd name="connsiteX75" fmla="*/ 272241 w 600541"/>
                    <a:gd name="connsiteY75" fmla="*/ 57299 h 482385"/>
                    <a:gd name="connsiteX76" fmla="*/ 310732 w 600541"/>
                    <a:gd name="connsiteY76" fmla="*/ 63263 h 482385"/>
                    <a:gd name="connsiteX77" fmla="*/ 343724 w 600541"/>
                    <a:gd name="connsiteY77" fmla="*/ 165849 h 482385"/>
                    <a:gd name="connsiteX78" fmla="*/ 272241 w 600541"/>
                    <a:gd name="connsiteY78" fmla="*/ 174438 h 482385"/>
                    <a:gd name="connsiteX79" fmla="*/ 253118 w 600541"/>
                    <a:gd name="connsiteY79" fmla="*/ 57017 h 482385"/>
                    <a:gd name="connsiteX80" fmla="*/ 253118 w 600541"/>
                    <a:gd name="connsiteY80" fmla="*/ 174438 h 482385"/>
                    <a:gd name="connsiteX81" fmla="*/ 177119 w 600541"/>
                    <a:gd name="connsiteY81" fmla="*/ 165846 h 482385"/>
                    <a:gd name="connsiteX82" fmla="*/ 209861 w 600541"/>
                    <a:gd name="connsiteY82" fmla="*/ 63461 h 482385"/>
                    <a:gd name="connsiteX83" fmla="*/ 253118 w 600541"/>
                    <a:gd name="connsiteY83" fmla="*/ 57017 h 482385"/>
                    <a:gd name="connsiteX84" fmla="*/ 253128 w 600541"/>
                    <a:gd name="connsiteY84" fmla="*/ 0 h 482385"/>
                    <a:gd name="connsiteX85" fmla="*/ 424509 w 600541"/>
                    <a:gd name="connsiteY85" fmla="*/ 66832 h 482385"/>
                    <a:gd name="connsiteX86" fmla="*/ 436699 w 600541"/>
                    <a:gd name="connsiteY86" fmla="*/ 45350 h 482385"/>
                    <a:gd name="connsiteX87" fmla="*/ 445782 w 600541"/>
                    <a:gd name="connsiteY87" fmla="*/ 40099 h 482385"/>
                    <a:gd name="connsiteX88" fmla="*/ 453192 w 600541"/>
                    <a:gd name="connsiteY88" fmla="*/ 43202 h 482385"/>
                    <a:gd name="connsiteX89" fmla="*/ 459168 w 600541"/>
                    <a:gd name="connsiteY89" fmla="*/ 48931 h 482385"/>
                    <a:gd name="connsiteX90" fmla="*/ 463231 w 600541"/>
                    <a:gd name="connsiteY90" fmla="*/ 60865 h 482385"/>
                    <a:gd name="connsiteX91" fmla="*/ 461080 w 600541"/>
                    <a:gd name="connsiteY91" fmla="*/ 82585 h 482385"/>
                    <a:gd name="connsiteX92" fmla="*/ 517251 w 600541"/>
                    <a:gd name="connsiteY92" fmla="*/ 138677 h 482385"/>
                    <a:gd name="connsiteX93" fmla="*/ 553582 w 600541"/>
                    <a:gd name="connsiteY93" fmla="*/ 79005 h 482385"/>
                    <a:gd name="connsiteX94" fmla="*/ 564578 w 600541"/>
                    <a:gd name="connsiteY94" fmla="*/ 72561 h 482385"/>
                    <a:gd name="connsiteX95" fmla="*/ 573900 w 600541"/>
                    <a:gd name="connsiteY95" fmla="*/ 76618 h 482385"/>
                    <a:gd name="connsiteX96" fmla="*/ 578441 w 600541"/>
                    <a:gd name="connsiteY96" fmla="*/ 80915 h 482385"/>
                    <a:gd name="connsiteX97" fmla="*/ 582983 w 600541"/>
                    <a:gd name="connsiteY97" fmla="*/ 99532 h 482385"/>
                    <a:gd name="connsiteX98" fmla="*/ 558841 w 600541"/>
                    <a:gd name="connsiteY98" fmla="*/ 180208 h 482385"/>
                    <a:gd name="connsiteX99" fmla="*/ 592544 w 600541"/>
                    <a:gd name="connsiteY99" fmla="*/ 214102 h 482385"/>
                    <a:gd name="connsiteX100" fmla="*/ 589914 w 600541"/>
                    <a:gd name="connsiteY100" fmla="*/ 258020 h 482385"/>
                    <a:gd name="connsiteX101" fmla="*/ 589675 w 600541"/>
                    <a:gd name="connsiteY101" fmla="*/ 258497 h 482385"/>
                    <a:gd name="connsiteX102" fmla="*/ 568402 w 600541"/>
                    <a:gd name="connsiteY102" fmla="*/ 267567 h 482385"/>
                    <a:gd name="connsiteX103" fmla="*/ 547846 w 600541"/>
                    <a:gd name="connsiteY103" fmla="*/ 258736 h 482385"/>
                    <a:gd name="connsiteX104" fmla="*/ 515338 w 600541"/>
                    <a:gd name="connsiteY104" fmla="*/ 226275 h 482385"/>
                    <a:gd name="connsiteX105" fmla="*/ 430724 w 600541"/>
                    <a:gd name="connsiteY105" fmla="*/ 251575 h 482385"/>
                    <a:gd name="connsiteX106" fmla="*/ 425943 w 600541"/>
                    <a:gd name="connsiteY106" fmla="*/ 252291 h 482385"/>
                    <a:gd name="connsiteX107" fmla="*/ 412319 w 600541"/>
                    <a:gd name="connsiteY107" fmla="*/ 246802 h 482385"/>
                    <a:gd name="connsiteX108" fmla="*/ 407777 w 600541"/>
                    <a:gd name="connsiteY108" fmla="*/ 242267 h 482385"/>
                    <a:gd name="connsiteX109" fmla="*/ 403953 w 600541"/>
                    <a:gd name="connsiteY109" fmla="*/ 231526 h 482385"/>
                    <a:gd name="connsiteX110" fmla="*/ 410167 w 600541"/>
                    <a:gd name="connsiteY110" fmla="*/ 222217 h 482385"/>
                    <a:gd name="connsiteX111" fmla="*/ 473031 w 600541"/>
                    <a:gd name="connsiteY111" fmla="*/ 184027 h 482385"/>
                    <a:gd name="connsiteX112" fmla="*/ 418294 w 600541"/>
                    <a:gd name="connsiteY112" fmla="*/ 129368 h 482385"/>
                    <a:gd name="connsiteX113" fmla="*/ 392001 w 600541"/>
                    <a:gd name="connsiteY113" fmla="*/ 131994 h 482385"/>
                    <a:gd name="connsiteX114" fmla="*/ 390806 w 600541"/>
                    <a:gd name="connsiteY114" fmla="*/ 131994 h 482385"/>
                    <a:gd name="connsiteX115" fmla="*/ 380289 w 600541"/>
                    <a:gd name="connsiteY115" fmla="*/ 127697 h 482385"/>
                    <a:gd name="connsiteX116" fmla="*/ 374314 w 600541"/>
                    <a:gd name="connsiteY116" fmla="*/ 121730 h 482385"/>
                    <a:gd name="connsiteX117" fmla="*/ 371445 w 600541"/>
                    <a:gd name="connsiteY117" fmla="*/ 113137 h 482385"/>
                    <a:gd name="connsiteX118" fmla="*/ 376465 w 600541"/>
                    <a:gd name="connsiteY118" fmla="*/ 105499 h 482385"/>
                    <a:gd name="connsiteX119" fmla="*/ 402997 w 600541"/>
                    <a:gd name="connsiteY119" fmla="*/ 90462 h 482385"/>
                    <a:gd name="connsiteX120" fmla="*/ 253128 w 600541"/>
                    <a:gd name="connsiteY120" fmla="*/ 31745 h 482385"/>
                    <a:gd name="connsiteX121" fmla="*/ 31790 w 600541"/>
                    <a:gd name="connsiteY121" fmla="*/ 252769 h 482385"/>
                    <a:gd name="connsiteX122" fmla="*/ 157518 w 600541"/>
                    <a:gd name="connsiteY122" fmla="*/ 452072 h 482385"/>
                    <a:gd name="connsiteX123" fmla="*/ 164927 w 600541"/>
                    <a:gd name="connsiteY123" fmla="*/ 473315 h 482385"/>
                    <a:gd name="connsiteX124" fmla="*/ 150586 w 600541"/>
                    <a:gd name="connsiteY124" fmla="*/ 482385 h 482385"/>
                    <a:gd name="connsiteX125" fmla="*/ 143654 w 600541"/>
                    <a:gd name="connsiteY125" fmla="*/ 480714 h 482385"/>
                    <a:gd name="connsiteX126" fmla="*/ 0 w 600541"/>
                    <a:gd name="connsiteY126" fmla="*/ 252769 h 482385"/>
                    <a:gd name="connsiteX127" fmla="*/ 253128 w 600541"/>
                    <a:gd name="connsiteY127" fmla="*/ 0 h 4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0541" h="482385">
                      <a:moveTo>
                        <a:pt x="360943" y="344430"/>
                      </a:moveTo>
                      <a:cubicBezTo>
                        <a:pt x="383891" y="351110"/>
                        <a:pt x="402537" y="359937"/>
                        <a:pt x="415206" y="369480"/>
                      </a:cubicBezTo>
                      <a:cubicBezTo>
                        <a:pt x="394409" y="396677"/>
                        <a:pt x="366680" y="418148"/>
                        <a:pt x="334409" y="431508"/>
                      </a:cubicBezTo>
                      <a:cubicBezTo>
                        <a:pt x="345883" y="407412"/>
                        <a:pt x="354967" y="377830"/>
                        <a:pt x="360943" y="344430"/>
                      </a:cubicBezTo>
                      <a:close/>
                      <a:moveTo>
                        <a:pt x="158230" y="344430"/>
                      </a:moveTo>
                      <a:cubicBezTo>
                        <a:pt x="164207" y="377823"/>
                        <a:pt x="173292" y="407162"/>
                        <a:pt x="184529" y="431014"/>
                      </a:cubicBezTo>
                      <a:cubicBezTo>
                        <a:pt x="152731" y="417895"/>
                        <a:pt x="125237" y="396190"/>
                        <a:pt x="104437" y="369236"/>
                      </a:cubicBezTo>
                      <a:cubicBezTo>
                        <a:pt x="117108" y="359696"/>
                        <a:pt x="135517" y="351109"/>
                        <a:pt x="158230" y="344430"/>
                      </a:cubicBezTo>
                      <a:close/>
                      <a:moveTo>
                        <a:pt x="272241" y="331516"/>
                      </a:moveTo>
                      <a:cubicBezTo>
                        <a:pt x="297826" y="332232"/>
                        <a:pt x="321976" y="335096"/>
                        <a:pt x="343018" y="339630"/>
                      </a:cubicBezTo>
                      <a:cubicBezTo>
                        <a:pt x="335606" y="382111"/>
                        <a:pt x="323172" y="416477"/>
                        <a:pt x="308586" y="440343"/>
                      </a:cubicBezTo>
                      <a:cubicBezTo>
                        <a:pt x="296630" y="443207"/>
                        <a:pt x="281805" y="445116"/>
                        <a:pt x="272241" y="445832"/>
                      </a:cubicBezTo>
                      <a:close/>
                      <a:moveTo>
                        <a:pt x="253118" y="331516"/>
                      </a:moveTo>
                      <a:lnTo>
                        <a:pt x="253118" y="446044"/>
                      </a:lnTo>
                      <a:cubicBezTo>
                        <a:pt x="237342" y="445328"/>
                        <a:pt x="225152" y="443419"/>
                        <a:pt x="212245" y="440079"/>
                      </a:cubicBezTo>
                      <a:cubicBezTo>
                        <a:pt x="197664" y="416219"/>
                        <a:pt x="184996" y="381861"/>
                        <a:pt x="177825" y="339867"/>
                      </a:cubicBezTo>
                      <a:cubicBezTo>
                        <a:pt x="199815" y="334856"/>
                        <a:pt x="221328" y="331993"/>
                        <a:pt x="253118" y="331516"/>
                      </a:cubicBezTo>
                      <a:close/>
                      <a:moveTo>
                        <a:pt x="368784" y="260175"/>
                      </a:moveTo>
                      <a:lnTo>
                        <a:pt x="454583" y="260175"/>
                      </a:lnTo>
                      <a:cubicBezTo>
                        <a:pt x="453149" y="298360"/>
                        <a:pt x="442872" y="326044"/>
                        <a:pt x="425904" y="353251"/>
                      </a:cubicBezTo>
                      <a:cubicBezTo>
                        <a:pt x="410608" y="341796"/>
                        <a:pt x="389337" y="332249"/>
                        <a:pt x="363765" y="325090"/>
                      </a:cubicBezTo>
                      <a:cubicBezTo>
                        <a:pt x="366633" y="304565"/>
                        <a:pt x="368306" y="282609"/>
                        <a:pt x="368784" y="260175"/>
                      </a:cubicBezTo>
                      <a:close/>
                      <a:moveTo>
                        <a:pt x="272241" y="260175"/>
                      </a:moveTo>
                      <a:lnTo>
                        <a:pt x="349440" y="260175"/>
                      </a:lnTo>
                      <a:cubicBezTo>
                        <a:pt x="348962" y="282601"/>
                        <a:pt x="348006" y="301688"/>
                        <a:pt x="345616" y="320297"/>
                      </a:cubicBezTo>
                      <a:cubicBezTo>
                        <a:pt x="323149" y="315525"/>
                        <a:pt x="297815" y="312901"/>
                        <a:pt x="272241" y="312185"/>
                      </a:cubicBezTo>
                      <a:close/>
                      <a:moveTo>
                        <a:pt x="169710" y="260175"/>
                      </a:moveTo>
                      <a:lnTo>
                        <a:pt x="253118" y="260175"/>
                      </a:lnTo>
                      <a:lnTo>
                        <a:pt x="253118" y="312185"/>
                      </a:lnTo>
                      <a:cubicBezTo>
                        <a:pt x="221332" y="312662"/>
                        <a:pt x="198389" y="315287"/>
                        <a:pt x="174729" y="320297"/>
                      </a:cubicBezTo>
                      <a:cubicBezTo>
                        <a:pt x="172339" y="301688"/>
                        <a:pt x="170188" y="282601"/>
                        <a:pt x="169710" y="260175"/>
                      </a:cubicBezTo>
                      <a:close/>
                      <a:moveTo>
                        <a:pt x="65273" y="260175"/>
                      </a:moveTo>
                      <a:lnTo>
                        <a:pt x="150605" y="260175"/>
                      </a:lnTo>
                      <a:cubicBezTo>
                        <a:pt x="150844" y="282605"/>
                        <a:pt x="152517" y="304557"/>
                        <a:pt x="155385" y="325078"/>
                      </a:cubicBezTo>
                      <a:cubicBezTo>
                        <a:pt x="130048" y="331998"/>
                        <a:pt x="109014" y="341542"/>
                        <a:pt x="93717" y="352757"/>
                      </a:cubicBezTo>
                      <a:cubicBezTo>
                        <a:pt x="76985" y="325794"/>
                        <a:pt x="66707" y="298353"/>
                        <a:pt x="65273" y="260175"/>
                      </a:cubicBezTo>
                      <a:close/>
                      <a:moveTo>
                        <a:pt x="346333" y="186645"/>
                      </a:moveTo>
                      <a:cubicBezTo>
                        <a:pt x="348484" y="204296"/>
                        <a:pt x="349201" y="221946"/>
                        <a:pt x="349440" y="244367"/>
                      </a:cubicBezTo>
                      <a:lnTo>
                        <a:pt x="272241" y="244367"/>
                      </a:lnTo>
                      <a:lnTo>
                        <a:pt x="272241" y="193801"/>
                      </a:lnTo>
                      <a:cubicBezTo>
                        <a:pt x="297815" y="193085"/>
                        <a:pt x="323627" y="191415"/>
                        <a:pt x="346333" y="186645"/>
                      </a:cubicBezTo>
                      <a:close/>
                      <a:moveTo>
                        <a:pt x="174251" y="186645"/>
                      </a:moveTo>
                      <a:cubicBezTo>
                        <a:pt x="197911" y="191654"/>
                        <a:pt x="221332" y="193324"/>
                        <a:pt x="253118" y="193801"/>
                      </a:cubicBezTo>
                      <a:lnTo>
                        <a:pt x="253118" y="244367"/>
                      </a:lnTo>
                      <a:lnTo>
                        <a:pt x="169710" y="244367"/>
                      </a:lnTo>
                      <a:cubicBezTo>
                        <a:pt x="170188" y="221946"/>
                        <a:pt x="172100" y="204296"/>
                        <a:pt x="174251" y="186645"/>
                      </a:cubicBezTo>
                      <a:close/>
                      <a:moveTo>
                        <a:pt x="92525" y="153974"/>
                      </a:moveTo>
                      <a:cubicBezTo>
                        <a:pt x="107825" y="165661"/>
                        <a:pt x="129100" y="174724"/>
                        <a:pt x="154679" y="181879"/>
                      </a:cubicBezTo>
                      <a:cubicBezTo>
                        <a:pt x="152288" y="201198"/>
                        <a:pt x="150854" y="221948"/>
                        <a:pt x="150376" y="244368"/>
                      </a:cubicBezTo>
                      <a:lnTo>
                        <a:pt x="65273" y="244368"/>
                      </a:lnTo>
                      <a:cubicBezTo>
                        <a:pt x="66946" y="209308"/>
                        <a:pt x="76748" y="180448"/>
                        <a:pt x="92525" y="153974"/>
                      </a:cubicBezTo>
                      <a:close/>
                      <a:moveTo>
                        <a:pt x="426413" y="153197"/>
                      </a:moveTo>
                      <a:lnTo>
                        <a:pt x="429044" y="156061"/>
                      </a:lnTo>
                      <a:cubicBezTo>
                        <a:pt x="435262" y="166324"/>
                        <a:pt x="440284" y="177302"/>
                        <a:pt x="444350" y="188758"/>
                      </a:cubicBezTo>
                      <a:lnTo>
                        <a:pt x="404410" y="212863"/>
                      </a:lnTo>
                      <a:cubicBezTo>
                        <a:pt x="397953" y="216921"/>
                        <a:pt x="393648" y="223603"/>
                        <a:pt x="392930" y="231002"/>
                      </a:cubicBezTo>
                      <a:cubicBezTo>
                        <a:pt x="392213" y="235298"/>
                        <a:pt x="392930" y="237923"/>
                        <a:pt x="394844" y="244367"/>
                      </a:cubicBezTo>
                      <a:lnTo>
                        <a:pt x="368775" y="244367"/>
                      </a:lnTo>
                      <a:cubicBezTo>
                        <a:pt x="368297" y="221933"/>
                        <a:pt x="366862" y="201169"/>
                        <a:pt x="364470" y="181837"/>
                      </a:cubicBezTo>
                      <a:cubicBezTo>
                        <a:pt x="389821" y="174677"/>
                        <a:pt x="411107" y="164653"/>
                        <a:pt x="426413" y="153197"/>
                      </a:cubicBezTo>
                      <a:close/>
                      <a:moveTo>
                        <a:pt x="182835" y="72541"/>
                      </a:moveTo>
                      <a:cubicBezTo>
                        <a:pt x="171839" y="97128"/>
                        <a:pt x="162995" y="127205"/>
                        <a:pt x="157498" y="161101"/>
                      </a:cubicBezTo>
                      <a:cubicBezTo>
                        <a:pt x="134072" y="154179"/>
                        <a:pt x="115667" y="145346"/>
                        <a:pt x="103237" y="135798"/>
                      </a:cubicBezTo>
                      <a:cubicBezTo>
                        <a:pt x="123555" y="108108"/>
                        <a:pt x="151044" y="86386"/>
                        <a:pt x="182835" y="72541"/>
                      </a:cubicBezTo>
                      <a:close/>
                      <a:moveTo>
                        <a:pt x="336032" y="72330"/>
                      </a:moveTo>
                      <a:cubicBezTo>
                        <a:pt x="349659" y="78057"/>
                        <a:pt x="362569" y="85216"/>
                        <a:pt x="374284" y="93807"/>
                      </a:cubicBezTo>
                      <a:lnTo>
                        <a:pt x="373806" y="94284"/>
                      </a:lnTo>
                      <a:cubicBezTo>
                        <a:pt x="367112" y="98102"/>
                        <a:pt x="362808" y="104545"/>
                        <a:pt x="361852" y="111943"/>
                      </a:cubicBezTo>
                      <a:cubicBezTo>
                        <a:pt x="360657" y="119102"/>
                        <a:pt x="363286" y="126499"/>
                        <a:pt x="368785" y="131988"/>
                      </a:cubicBezTo>
                      <a:lnTo>
                        <a:pt x="370220" y="133420"/>
                      </a:lnTo>
                      <a:cubicBezTo>
                        <a:pt x="375957" y="139147"/>
                        <a:pt x="385042" y="142726"/>
                        <a:pt x="393649" y="142726"/>
                      </a:cubicBezTo>
                      <a:cubicBezTo>
                        <a:pt x="394605" y="142726"/>
                        <a:pt x="395561" y="142726"/>
                        <a:pt x="396279" y="142726"/>
                      </a:cubicBezTo>
                      <a:lnTo>
                        <a:pt x="407515" y="141533"/>
                      </a:lnTo>
                      <a:cubicBezTo>
                        <a:pt x="395561" y="148931"/>
                        <a:pt x="380261" y="155612"/>
                        <a:pt x="361613" y="161101"/>
                      </a:cubicBezTo>
                      <a:cubicBezTo>
                        <a:pt x="356114" y="127215"/>
                        <a:pt x="347268" y="96909"/>
                        <a:pt x="336032" y="72330"/>
                      </a:cubicBezTo>
                      <a:close/>
                      <a:moveTo>
                        <a:pt x="272241" y="57299"/>
                      </a:moveTo>
                      <a:cubicBezTo>
                        <a:pt x="285151" y="58015"/>
                        <a:pt x="298300" y="59923"/>
                        <a:pt x="310732" y="63263"/>
                      </a:cubicBezTo>
                      <a:cubicBezTo>
                        <a:pt x="325076" y="88075"/>
                        <a:pt x="336791" y="123145"/>
                        <a:pt x="343724" y="165849"/>
                      </a:cubicBezTo>
                      <a:cubicBezTo>
                        <a:pt x="322446" y="170621"/>
                        <a:pt x="297822" y="173722"/>
                        <a:pt x="272241" y="174438"/>
                      </a:cubicBezTo>
                      <a:close/>
                      <a:moveTo>
                        <a:pt x="253118" y="57017"/>
                      </a:moveTo>
                      <a:lnTo>
                        <a:pt x="253118" y="174438"/>
                      </a:lnTo>
                      <a:cubicBezTo>
                        <a:pt x="221332" y="173961"/>
                        <a:pt x="199345" y="170858"/>
                        <a:pt x="177119" y="165846"/>
                      </a:cubicBezTo>
                      <a:cubicBezTo>
                        <a:pt x="184050" y="123126"/>
                        <a:pt x="195521" y="88282"/>
                        <a:pt x="209861" y="63461"/>
                      </a:cubicBezTo>
                      <a:cubicBezTo>
                        <a:pt x="223483" y="59881"/>
                        <a:pt x="237345" y="57494"/>
                        <a:pt x="253118" y="57017"/>
                      </a:cubicBezTo>
                      <a:close/>
                      <a:moveTo>
                        <a:pt x="253128" y="0"/>
                      </a:moveTo>
                      <a:cubicBezTo>
                        <a:pt x="316708" y="0"/>
                        <a:pt x="377899" y="24107"/>
                        <a:pt x="424509" y="66832"/>
                      </a:cubicBezTo>
                      <a:lnTo>
                        <a:pt x="436699" y="45350"/>
                      </a:lnTo>
                      <a:cubicBezTo>
                        <a:pt x="438611" y="42009"/>
                        <a:pt x="441958" y="40099"/>
                        <a:pt x="445782" y="40099"/>
                      </a:cubicBezTo>
                      <a:cubicBezTo>
                        <a:pt x="448411" y="40099"/>
                        <a:pt x="451041" y="41054"/>
                        <a:pt x="453192" y="43202"/>
                      </a:cubicBezTo>
                      <a:lnTo>
                        <a:pt x="459168" y="48931"/>
                      </a:lnTo>
                      <a:cubicBezTo>
                        <a:pt x="462036" y="52034"/>
                        <a:pt x="463709" y="56807"/>
                        <a:pt x="463231" y="60865"/>
                      </a:cubicBezTo>
                      <a:lnTo>
                        <a:pt x="461080" y="82585"/>
                      </a:lnTo>
                      <a:lnTo>
                        <a:pt x="517251" y="138677"/>
                      </a:lnTo>
                      <a:lnTo>
                        <a:pt x="553582" y="79005"/>
                      </a:lnTo>
                      <a:cubicBezTo>
                        <a:pt x="555973" y="74948"/>
                        <a:pt x="560036" y="72561"/>
                        <a:pt x="564578" y="72561"/>
                      </a:cubicBezTo>
                      <a:cubicBezTo>
                        <a:pt x="567924" y="72561"/>
                        <a:pt x="571270" y="73993"/>
                        <a:pt x="573900" y="76618"/>
                      </a:cubicBezTo>
                      <a:lnTo>
                        <a:pt x="578441" y="80915"/>
                      </a:lnTo>
                      <a:cubicBezTo>
                        <a:pt x="582983" y="85450"/>
                        <a:pt x="584895" y="93326"/>
                        <a:pt x="582983" y="99532"/>
                      </a:cubicBezTo>
                      <a:lnTo>
                        <a:pt x="558841" y="180208"/>
                      </a:lnTo>
                      <a:lnTo>
                        <a:pt x="592544" y="214102"/>
                      </a:lnTo>
                      <a:cubicBezTo>
                        <a:pt x="605451" y="226752"/>
                        <a:pt x="601388" y="246324"/>
                        <a:pt x="589914" y="258020"/>
                      </a:cubicBezTo>
                      <a:lnTo>
                        <a:pt x="589675" y="258497"/>
                      </a:lnTo>
                      <a:cubicBezTo>
                        <a:pt x="583461" y="264464"/>
                        <a:pt x="575812" y="267567"/>
                        <a:pt x="568402" y="267567"/>
                      </a:cubicBezTo>
                      <a:cubicBezTo>
                        <a:pt x="560753" y="267567"/>
                        <a:pt x="553582" y="264464"/>
                        <a:pt x="547846" y="258736"/>
                      </a:cubicBezTo>
                      <a:lnTo>
                        <a:pt x="515338" y="226275"/>
                      </a:lnTo>
                      <a:lnTo>
                        <a:pt x="430724" y="251575"/>
                      </a:lnTo>
                      <a:cubicBezTo>
                        <a:pt x="429289" y="252053"/>
                        <a:pt x="427616" y="252291"/>
                        <a:pt x="425943" y="252291"/>
                      </a:cubicBezTo>
                      <a:cubicBezTo>
                        <a:pt x="420924" y="252291"/>
                        <a:pt x="415665" y="250143"/>
                        <a:pt x="412319" y="246802"/>
                      </a:cubicBezTo>
                      <a:lnTo>
                        <a:pt x="407777" y="242267"/>
                      </a:lnTo>
                      <a:cubicBezTo>
                        <a:pt x="404909" y="239402"/>
                        <a:pt x="403475" y="235583"/>
                        <a:pt x="403953" y="231526"/>
                      </a:cubicBezTo>
                      <a:cubicBezTo>
                        <a:pt x="404431" y="227707"/>
                        <a:pt x="406821" y="224365"/>
                        <a:pt x="410167" y="222217"/>
                      </a:cubicBezTo>
                      <a:lnTo>
                        <a:pt x="473031" y="184027"/>
                      </a:lnTo>
                      <a:lnTo>
                        <a:pt x="418294" y="129368"/>
                      </a:lnTo>
                      <a:lnTo>
                        <a:pt x="392001" y="131994"/>
                      </a:lnTo>
                      <a:cubicBezTo>
                        <a:pt x="391762" y="131994"/>
                        <a:pt x="391284" y="131994"/>
                        <a:pt x="390806" y="131994"/>
                      </a:cubicBezTo>
                      <a:cubicBezTo>
                        <a:pt x="386982" y="131994"/>
                        <a:pt x="382918" y="130323"/>
                        <a:pt x="380289" y="127697"/>
                      </a:cubicBezTo>
                      <a:lnTo>
                        <a:pt x="374314" y="121730"/>
                      </a:lnTo>
                      <a:cubicBezTo>
                        <a:pt x="371923" y="119582"/>
                        <a:pt x="370967" y="116240"/>
                        <a:pt x="371445" y="113137"/>
                      </a:cubicBezTo>
                      <a:cubicBezTo>
                        <a:pt x="371684" y="110034"/>
                        <a:pt x="373596" y="107170"/>
                        <a:pt x="376465" y="105499"/>
                      </a:cubicBezTo>
                      <a:lnTo>
                        <a:pt x="402997" y="90462"/>
                      </a:lnTo>
                      <a:cubicBezTo>
                        <a:pt x="362362" y="52988"/>
                        <a:pt x="308582" y="31745"/>
                        <a:pt x="253128" y="31745"/>
                      </a:cubicBezTo>
                      <a:cubicBezTo>
                        <a:pt x="131225" y="31745"/>
                        <a:pt x="31790" y="130800"/>
                        <a:pt x="31790" y="252769"/>
                      </a:cubicBezTo>
                      <a:cubicBezTo>
                        <a:pt x="31790" y="337264"/>
                        <a:pt x="81269" y="415553"/>
                        <a:pt x="157518" y="452072"/>
                      </a:cubicBezTo>
                      <a:cubicBezTo>
                        <a:pt x="165405" y="455891"/>
                        <a:pt x="168752" y="465438"/>
                        <a:pt x="164927" y="473315"/>
                      </a:cubicBezTo>
                      <a:cubicBezTo>
                        <a:pt x="162298" y="479043"/>
                        <a:pt x="156562" y="482385"/>
                        <a:pt x="150586" y="482385"/>
                      </a:cubicBezTo>
                      <a:cubicBezTo>
                        <a:pt x="148196" y="482385"/>
                        <a:pt x="145805" y="481669"/>
                        <a:pt x="143654" y="480714"/>
                      </a:cubicBezTo>
                      <a:cubicBezTo>
                        <a:pt x="56410" y="438944"/>
                        <a:pt x="0" y="349437"/>
                        <a:pt x="0" y="252769"/>
                      </a:cubicBezTo>
                      <a:cubicBezTo>
                        <a:pt x="0" y="113376"/>
                        <a:pt x="113537" y="0"/>
                        <a:pt x="253128" y="0"/>
                      </a:cubicBezTo>
                      <a:close/>
                    </a:path>
                  </a:pathLst>
                </a:custGeom>
                <a:solidFill>
                  <a:schemeClr val="bg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en-US" b="1"/>
                </a:p>
              </p:txBody>
            </p:sp>
          </p:grpSp>
          <p:grpSp>
            <p:nvGrpSpPr>
              <p:cNvPr id="28" name="iṣḷiḋê"/>
              <p:cNvGrpSpPr/>
              <p:nvPr/>
            </p:nvGrpSpPr>
            <p:grpSpPr>
              <a:xfrm>
                <a:off x="5850287" y="5114694"/>
                <a:ext cx="478354" cy="478354"/>
                <a:chOff x="4296632" y="2219858"/>
                <a:chExt cx="692618" cy="692618"/>
              </a:xfrm>
            </p:grpSpPr>
            <p:sp>
              <p:nvSpPr>
                <p:cNvPr id="29" name="îṥḷïďe"/>
                <p:cNvSpPr/>
                <p:nvPr/>
              </p:nvSpPr>
              <p:spPr>
                <a:xfrm>
                  <a:off x="4296632" y="2219858"/>
                  <a:ext cx="692618" cy="692618"/>
                </a:xfrm>
                <a:prstGeom prst="ellipse">
                  <a:avLst/>
                </a:prstGeom>
                <a:solidFill>
                  <a:schemeClr val="accent1"/>
                </a:solid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en-US" b="1"/>
                </a:p>
              </p:txBody>
            </p:sp>
            <p:sp>
              <p:nvSpPr>
                <p:cNvPr id="30" name="íŝļíďe"/>
                <p:cNvSpPr/>
                <p:nvPr/>
              </p:nvSpPr>
              <p:spPr>
                <a:xfrm>
                  <a:off x="4443680" y="2406110"/>
                  <a:ext cx="398522" cy="320113"/>
                </a:xfrm>
                <a:custGeom>
                  <a:avLst/>
                  <a:gdLst>
                    <a:gd name="connsiteX0" fmla="*/ 360943 w 600541"/>
                    <a:gd name="connsiteY0" fmla="*/ 344430 h 482385"/>
                    <a:gd name="connsiteX1" fmla="*/ 415206 w 600541"/>
                    <a:gd name="connsiteY1" fmla="*/ 369480 h 482385"/>
                    <a:gd name="connsiteX2" fmla="*/ 334409 w 600541"/>
                    <a:gd name="connsiteY2" fmla="*/ 431508 h 482385"/>
                    <a:gd name="connsiteX3" fmla="*/ 360943 w 600541"/>
                    <a:gd name="connsiteY3" fmla="*/ 344430 h 482385"/>
                    <a:gd name="connsiteX4" fmla="*/ 158230 w 600541"/>
                    <a:gd name="connsiteY4" fmla="*/ 344430 h 482385"/>
                    <a:gd name="connsiteX5" fmla="*/ 184529 w 600541"/>
                    <a:gd name="connsiteY5" fmla="*/ 431014 h 482385"/>
                    <a:gd name="connsiteX6" fmla="*/ 104437 w 600541"/>
                    <a:gd name="connsiteY6" fmla="*/ 369236 h 482385"/>
                    <a:gd name="connsiteX7" fmla="*/ 158230 w 600541"/>
                    <a:gd name="connsiteY7" fmla="*/ 344430 h 482385"/>
                    <a:gd name="connsiteX8" fmla="*/ 272241 w 600541"/>
                    <a:gd name="connsiteY8" fmla="*/ 331516 h 482385"/>
                    <a:gd name="connsiteX9" fmla="*/ 343018 w 600541"/>
                    <a:gd name="connsiteY9" fmla="*/ 339630 h 482385"/>
                    <a:gd name="connsiteX10" fmla="*/ 308586 w 600541"/>
                    <a:gd name="connsiteY10" fmla="*/ 440343 h 482385"/>
                    <a:gd name="connsiteX11" fmla="*/ 272241 w 600541"/>
                    <a:gd name="connsiteY11" fmla="*/ 445832 h 482385"/>
                    <a:gd name="connsiteX12" fmla="*/ 253118 w 600541"/>
                    <a:gd name="connsiteY12" fmla="*/ 331516 h 482385"/>
                    <a:gd name="connsiteX13" fmla="*/ 253118 w 600541"/>
                    <a:gd name="connsiteY13" fmla="*/ 446044 h 482385"/>
                    <a:gd name="connsiteX14" fmla="*/ 212245 w 600541"/>
                    <a:gd name="connsiteY14" fmla="*/ 440079 h 482385"/>
                    <a:gd name="connsiteX15" fmla="*/ 177825 w 600541"/>
                    <a:gd name="connsiteY15" fmla="*/ 339867 h 482385"/>
                    <a:gd name="connsiteX16" fmla="*/ 253118 w 600541"/>
                    <a:gd name="connsiteY16" fmla="*/ 331516 h 482385"/>
                    <a:gd name="connsiteX17" fmla="*/ 368784 w 600541"/>
                    <a:gd name="connsiteY17" fmla="*/ 260175 h 482385"/>
                    <a:gd name="connsiteX18" fmla="*/ 454583 w 600541"/>
                    <a:gd name="connsiteY18" fmla="*/ 260175 h 482385"/>
                    <a:gd name="connsiteX19" fmla="*/ 425904 w 600541"/>
                    <a:gd name="connsiteY19" fmla="*/ 353251 h 482385"/>
                    <a:gd name="connsiteX20" fmla="*/ 363765 w 600541"/>
                    <a:gd name="connsiteY20" fmla="*/ 325090 h 482385"/>
                    <a:gd name="connsiteX21" fmla="*/ 368784 w 600541"/>
                    <a:gd name="connsiteY21" fmla="*/ 260175 h 482385"/>
                    <a:gd name="connsiteX22" fmla="*/ 272241 w 600541"/>
                    <a:gd name="connsiteY22" fmla="*/ 260175 h 482385"/>
                    <a:gd name="connsiteX23" fmla="*/ 349440 w 600541"/>
                    <a:gd name="connsiteY23" fmla="*/ 260175 h 482385"/>
                    <a:gd name="connsiteX24" fmla="*/ 345616 w 600541"/>
                    <a:gd name="connsiteY24" fmla="*/ 320297 h 482385"/>
                    <a:gd name="connsiteX25" fmla="*/ 272241 w 600541"/>
                    <a:gd name="connsiteY25" fmla="*/ 312185 h 482385"/>
                    <a:gd name="connsiteX26" fmla="*/ 169710 w 600541"/>
                    <a:gd name="connsiteY26" fmla="*/ 260175 h 482385"/>
                    <a:gd name="connsiteX27" fmla="*/ 253118 w 600541"/>
                    <a:gd name="connsiteY27" fmla="*/ 260175 h 482385"/>
                    <a:gd name="connsiteX28" fmla="*/ 253118 w 600541"/>
                    <a:gd name="connsiteY28" fmla="*/ 312185 h 482385"/>
                    <a:gd name="connsiteX29" fmla="*/ 174729 w 600541"/>
                    <a:gd name="connsiteY29" fmla="*/ 320297 h 482385"/>
                    <a:gd name="connsiteX30" fmla="*/ 169710 w 600541"/>
                    <a:gd name="connsiteY30" fmla="*/ 260175 h 482385"/>
                    <a:gd name="connsiteX31" fmla="*/ 65273 w 600541"/>
                    <a:gd name="connsiteY31" fmla="*/ 260175 h 482385"/>
                    <a:gd name="connsiteX32" fmla="*/ 150605 w 600541"/>
                    <a:gd name="connsiteY32" fmla="*/ 260175 h 482385"/>
                    <a:gd name="connsiteX33" fmla="*/ 155385 w 600541"/>
                    <a:gd name="connsiteY33" fmla="*/ 325078 h 482385"/>
                    <a:gd name="connsiteX34" fmla="*/ 93717 w 600541"/>
                    <a:gd name="connsiteY34" fmla="*/ 352757 h 482385"/>
                    <a:gd name="connsiteX35" fmla="*/ 65273 w 600541"/>
                    <a:gd name="connsiteY35" fmla="*/ 260175 h 482385"/>
                    <a:gd name="connsiteX36" fmla="*/ 346333 w 600541"/>
                    <a:gd name="connsiteY36" fmla="*/ 186645 h 482385"/>
                    <a:gd name="connsiteX37" fmla="*/ 349440 w 600541"/>
                    <a:gd name="connsiteY37" fmla="*/ 244367 h 482385"/>
                    <a:gd name="connsiteX38" fmla="*/ 272241 w 600541"/>
                    <a:gd name="connsiteY38" fmla="*/ 244367 h 482385"/>
                    <a:gd name="connsiteX39" fmla="*/ 272241 w 600541"/>
                    <a:gd name="connsiteY39" fmla="*/ 193801 h 482385"/>
                    <a:gd name="connsiteX40" fmla="*/ 346333 w 600541"/>
                    <a:gd name="connsiteY40" fmla="*/ 186645 h 482385"/>
                    <a:gd name="connsiteX41" fmla="*/ 174251 w 600541"/>
                    <a:gd name="connsiteY41" fmla="*/ 186645 h 482385"/>
                    <a:gd name="connsiteX42" fmla="*/ 253118 w 600541"/>
                    <a:gd name="connsiteY42" fmla="*/ 193801 h 482385"/>
                    <a:gd name="connsiteX43" fmla="*/ 253118 w 600541"/>
                    <a:gd name="connsiteY43" fmla="*/ 244367 h 482385"/>
                    <a:gd name="connsiteX44" fmla="*/ 169710 w 600541"/>
                    <a:gd name="connsiteY44" fmla="*/ 244367 h 482385"/>
                    <a:gd name="connsiteX45" fmla="*/ 174251 w 600541"/>
                    <a:gd name="connsiteY45" fmla="*/ 186645 h 482385"/>
                    <a:gd name="connsiteX46" fmla="*/ 92525 w 600541"/>
                    <a:gd name="connsiteY46" fmla="*/ 153974 h 482385"/>
                    <a:gd name="connsiteX47" fmla="*/ 154679 w 600541"/>
                    <a:gd name="connsiteY47" fmla="*/ 181879 h 482385"/>
                    <a:gd name="connsiteX48" fmla="*/ 150376 w 600541"/>
                    <a:gd name="connsiteY48" fmla="*/ 244368 h 482385"/>
                    <a:gd name="connsiteX49" fmla="*/ 65273 w 600541"/>
                    <a:gd name="connsiteY49" fmla="*/ 244368 h 482385"/>
                    <a:gd name="connsiteX50" fmla="*/ 92525 w 600541"/>
                    <a:gd name="connsiteY50" fmla="*/ 153974 h 482385"/>
                    <a:gd name="connsiteX51" fmla="*/ 426413 w 600541"/>
                    <a:gd name="connsiteY51" fmla="*/ 153197 h 482385"/>
                    <a:gd name="connsiteX52" fmla="*/ 429044 w 600541"/>
                    <a:gd name="connsiteY52" fmla="*/ 156061 h 482385"/>
                    <a:gd name="connsiteX53" fmla="*/ 444350 w 600541"/>
                    <a:gd name="connsiteY53" fmla="*/ 188758 h 482385"/>
                    <a:gd name="connsiteX54" fmla="*/ 404410 w 600541"/>
                    <a:gd name="connsiteY54" fmla="*/ 212863 h 482385"/>
                    <a:gd name="connsiteX55" fmla="*/ 392930 w 600541"/>
                    <a:gd name="connsiteY55" fmla="*/ 231002 h 482385"/>
                    <a:gd name="connsiteX56" fmla="*/ 394844 w 600541"/>
                    <a:gd name="connsiteY56" fmla="*/ 244367 h 482385"/>
                    <a:gd name="connsiteX57" fmla="*/ 368775 w 600541"/>
                    <a:gd name="connsiteY57" fmla="*/ 244367 h 482385"/>
                    <a:gd name="connsiteX58" fmla="*/ 364470 w 600541"/>
                    <a:gd name="connsiteY58" fmla="*/ 181837 h 482385"/>
                    <a:gd name="connsiteX59" fmla="*/ 426413 w 600541"/>
                    <a:gd name="connsiteY59" fmla="*/ 153197 h 482385"/>
                    <a:gd name="connsiteX60" fmla="*/ 182835 w 600541"/>
                    <a:gd name="connsiteY60" fmla="*/ 72541 h 482385"/>
                    <a:gd name="connsiteX61" fmla="*/ 157498 w 600541"/>
                    <a:gd name="connsiteY61" fmla="*/ 161101 h 482385"/>
                    <a:gd name="connsiteX62" fmla="*/ 103237 w 600541"/>
                    <a:gd name="connsiteY62" fmla="*/ 135798 h 482385"/>
                    <a:gd name="connsiteX63" fmla="*/ 182835 w 600541"/>
                    <a:gd name="connsiteY63" fmla="*/ 72541 h 482385"/>
                    <a:gd name="connsiteX64" fmla="*/ 336032 w 600541"/>
                    <a:gd name="connsiteY64" fmla="*/ 72330 h 482385"/>
                    <a:gd name="connsiteX65" fmla="*/ 374284 w 600541"/>
                    <a:gd name="connsiteY65" fmla="*/ 93807 h 482385"/>
                    <a:gd name="connsiteX66" fmla="*/ 373806 w 600541"/>
                    <a:gd name="connsiteY66" fmla="*/ 94284 h 482385"/>
                    <a:gd name="connsiteX67" fmla="*/ 361852 w 600541"/>
                    <a:gd name="connsiteY67" fmla="*/ 111943 h 482385"/>
                    <a:gd name="connsiteX68" fmla="*/ 368785 w 600541"/>
                    <a:gd name="connsiteY68" fmla="*/ 131988 h 482385"/>
                    <a:gd name="connsiteX69" fmla="*/ 370220 w 600541"/>
                    <a:gd name="connsiteY69" fmla="*/ 133420 h 482385"/>
                    <a:gd name="connsiteX70" fmla="*/ 393649 w 600541"/>
                    <a:gd name="connsiteY70" fmla="*/ 142726 h 482385"/>
                    <a:gd name="connsiteX71" fmla="*/ 396279 w 600541"/>
                    <a:gd name="connsiteY71" fmla="*/ 142726 h 482385"/>
                    <a:gd name="connsiteX72" fmla="*/ 407515 w 600541"/>
                    <a:gd name="connsiteY72" fmla="*/ 141533 h 482385"/>
                    <a:gd name="connsiteX73" fmla="*/ 361613 w 600541"/>
                    <a:gd name="connsiteY73" fmla="*/ 161101 h 482385"/>
                    <a:gd name="connsiteX74" fmla="*/ 336032 w 600541"/>
                    <a:gd name="connsiteY74" fmla="*/ 72330 h 482385"/>
                    <a:gd name="connsiteX75" fmla="*/ 272241 w 600541"/>
                    <a:gd name="connsiteY75" fmla="*/ 57299 h 482385"/>
                    <a:gd name="connsiteX76" fmla="*/ 310732 w 600541"/>
                    <a:gd name="connsiteY76" fmla="*/ 63263 h 482385"/>
                    <a:gd name="connsiteX77" fmla="*/ 343724 w 600541"/>
                    <a:gd name="connsiteY77" fmla="*/ 165849 h 482385"/>
                    <a:gd name="connsiteX78" fmla="*/ 272241 w 600541"/>
                    <a:gd name="connsiteY78" fmla="*/ 174438 h 482385"/>
                    <a:gd name="connsiteX79" fmla="*/ 253118 w 600541"/>
                    <a:gd name="connsiteY79" fmla="*/ 57017 h 482385"/>
                    <a:gd name="connsiteX80" fmla="*/ 253118 w 600541"/>
                    <a:gd name="connsiteY80" fmla="*/ 174438 h 482385"/>
                    <a:gd name="connsiteX81" fmla="*/ 177119 w 600541"/>
                    <a:gd name="connsiteY81" fmla="*/ 165846 h 482385"/>
                    <a:gd name="connsiteX82" fmla="*/ 209861 w 600541"/>
                    <a:gd name="connsiteY82" fmla="*/ 63461 h 482385"/>
                    <a:gd name="connsiteX83" fmla="*/ 253118 w 600541"/>
                    <a:gd name="connsiteY83" fmla="*/ 57017 h 482385"/>
                    <a:gd name="connsiteX84" fmla="*/ 253128 w 600541"/>
                    <a:gd name="connsiteY84" fmla="*/ 0 h 482385"/>
                    <a:gd name="connsiteX85" fmla="*/ 424509 w 600541"/>
                    <a:gd name="connsiteY85" fmla="*/ 66832 h 482385"/>
                    <a:gd name="connsiteX86" fmla="*/ 436699 w 600541"/>
                    <a:gd name="connsiteY86" fmla="*/ 45350 h 482385"/>
                    <a:gd name="connsiteX87" fmla="*/ 445782 w 600541"/>
                    <a:gd name="connsiteY87" fmla="*/ 40099 h 482385"/>
                    <a:gd name="connsiteX88" fmla="*/ 453192 w 600541"/>
                    <a:gd name="connsiteY88" fmla="*/ 43202 h 482385"/>
                    <a:gd name="connsiteX89" fmla="*/ 459168 w 600541"/>
                    <a:gd name="connsiteY89" fmla="*/ 48931 h 482385"/>
                    <a:gd name="connsiteX90" fmla="*/ 463231 w 600541"/>
                    <a:gd name="connsiteY90" fmla="*/ 60865 h 482385"/>
                    <a:gd name="connsiteX91" fmla="*/ 461080 w 600541"/>
                    <a:gd name="connsiteY91" fmla="*/ 82585 h 482385"/>
                    <a:gd name="connsiteX92" fmla="*/ 517251 w 600541"/>
                    <a:gd name="connsiteY92" fmla="*/ 138677 h 482385"/>
                    <a:gd name="connsiteX93" fmla="*/ 553582 w 600541"/>
                    <a:gd name="connsiteY93" fmla="*/ 79005 h 482385"/>
                    <a:gd name="connsiteX94" fmla="*/ 564578 w 600541"/>
                    <a:gd name="connsiteY94" fmla="*/ 72561 h 482385"/>
                    <a:gd name="connsiteX95" fmla="*/ 573900 w 600541"/>
                    <a:gd name="connsiteY95" fmla="*/ 76618 h 482385"/>
                    <a:gd name="connsiteX96" fmla="*/ 578441 w 600541"/>
                    <a:gd name="connsiteY96" fmla="*/ 80915 h 482385"/>
                    <a:gd name="connsiteX97" fmla="*/ 582983 w 600541"/>
                    <a:gd name="connsiteY97" fmla="*/ 99532 h 482385"/>
                    <a:gd name="connsiteX98" fmla="*/ 558841 w 600541"/>
                    <a:gd name="connsiteY98" fmla="*/ 180208 h 482385"/>
                    <a:gd name="connsiteX99" fmla="*/ 592544 w 600541"/>
                    <a:gd name="connsiteY99" fmla="*/ 214102 h 482385"/>
                    <a:gd name="connsiteX100" fmla="*/ 589914 w 600541"/>
                    <a:gd name="connsiteY100" fmla="*/ 258020 h 482385"/>
                    <a:gd name="connsiteX101" fmla="*/ 589675 w 600541"/>
                    <a:gd name="connsiteY101" fmla="*/ 258497 h 482385"/>
                    <a:gd name="connsiteX102" fmla="*/ 568402 w 600541"/>
                    <a:gd name="connsiteY102" fmla="*/ 267567 h 482385"/>
                    <a:gd name="connsiteX103" fmla="*/ 547846 w 600541"/>
                    <a:gd name="connsiteY103" fmla="*/ 258736 h 482385"/>
                    <a:gd name="connsiteX104" fmla="*/ 515338 w 600541"/>
                    <a:gd name="connsiteY104" fmla="*/ 226275 h 482385"/>
                    <a:gd name="connsiteX105" fmla="*/ 430724 w 600541"/>
                    <a:gd name="connsiteY105" fmla="*/ 251575 h 482385"/>
                    <a:gd name="connsiteX106" fmla="*/ 425943 w 600541"/>
                    <a:gd name="connsiteY106" fmla="*/ 252291 h 482385"/>
                    <a:gd name="connsiteX107" fmla="*/ 412319 w 600541"/>
                    <a:gd name="connsiteY107" fmla="*/ 246802 h 482385"/>
                    <a:gd name="connsiteX108" fmla="*/ 407777 w 600541"/>
                    <a:gd name="connsiteY108" fmla="*/ 242267 h 482385"/>
                    <a:gd name="connsiteX109" fmla="*/ 403953 w 600541"/>
                    <a:gd name="connsiteY109" fmla="*/ 231526 h 482385"/>
                    <a:gd name="connsiteX110" fmla="*/ 410167 w 600541"/>
                    <a:gd name="connsiteY110" fmla="*/ 222217 h 482385"/>
                    <a:gd name="connsiteX111" fmla="*/ 473031 w 600541"/>
                    <a:gd name="connsiteY111" fmla="*/ 184027 h 482385"/>
                    <a:gd name="connsiteX112" fmla="*/ 418294 w 600541"/>
                    <a:gd name="connsiteY112" fmla="*/ 129368 h 482385"/>
                    <a:gd name="connsiteX113" fmla="*/ 392001 w 600541"/>
                    <a:gd name="connsiteY113" fmla="*/ 131994 h 482385"/>
                    <a:gd name="connsiteX114" fmla="*/ 390806 w 600541"/>
                    <a:gd name="connsiteY114" fmla="*/ 131994 h 482385"/>
                    <a:gd name="connsiteX115" fmla="*/ 380289 w 600541"/>
                    <a:gd name="connsiteY115" fmla="*/ 127697 h 482385"/>
                    <a:gd name="connsiteX116" fmla="*/ 374314 w 600541"/>
                    <a:gd name="connsiteY116" fmla="*/ 121730 h 482385"/>
                    <a:gd name="connsiteX117" fmla="*/ 371445 w 600541"/>
                    <a:gd name="connsiteY117" fmla="*/ 113137 h 482385"/>
                    <a:gd name="connsiteX118" fmla="*/ 376465 w 600541"/>
                    <a:gd name="connsiteY118" fmla="*/ 105499 h 482385"/>
                    <a:gd name="connsiteX119" fmla="*/ 402997 w 600541"/>
                    <a:gd name="connsiteY119" fmla="*/ 90462 h 482385"/>
                    <a:gd name="connsiteX120" fmla="*/ 253128 w 600541"/>
                    <a:gd name="connsiteY120" fmla="*/ 31745 h 482385"/>
                    <a:gd name="connsiteX121" fmla="*/ 31790 w 600541"/>
                    <a:gd name="connsiteY121" fmla="*/ 252769 h 482385"/>
                    <a:gd name="connsiteX122" fmla="*/ 157518 w 600541"/>
                    <a:gd name="connsiteY122" fmla="*/ 452072 h 482385"/>
                    <a:gd name="connsiteX123" fmla="*/ 164927 w 600541"/>
                    <a:gd name="connsiteY123" fmla="*/ 473315 h 482385"/>
                    <a:gd name="connsiteX124" fmla="*/ 150586 w 600541"/>
                    <a:gd name="connsiteY124" fmla="*/ 482385 h 482385"/>
                    <a:gd name="connsiteX125" fmla="*/ 143654 w 600541"/>
                    <a:gd name="connsiteY125" fmla="*/ 480714 h 482385"/>
                    <a:gd name="connsiteX126" fmla="*/ 0 w 600541"/>
                    <a:gd name="connsiteY126" fmla="*/ 252769 h 482385"/>
                    <a:gd name="connsiteX127" fmla="*/ 253128 w 600541"/>
                    <a:gd name="connsiteY127" fmla="*/ 0 h 4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0541" h="482385">
                      <a:moveTo>
                        <a:pt x="360943" y="344430"/>
                      </a:moveTo>
                      <a:cubicBezTo>
                        <a:pt x="383891" y="351110"/>
                        <a:pt x="402537" y="359937"/>
                        <a:pt x="415206" y="369480"/>
                      </a:cubicBezTo>
                      <a:cubicBezTo>
                        <a:pt x="394409" y="396677"/>
                        <a:pt x="366680" y="418148"/>
                        <a:pt x="334409" y="431508"/>
                      </a:cubicBezTo>
                      <a:cubicBezTo>
                        <a:pt x="345883" y="407412"/>
                        <a:pt x="354967" y="377830"/>
                        <a:pt x="360943" y="344430"/>
                      </a:cubicBezTo>
                      <a:close/>
                      <a:moveTo>
                        <a:pt x="158230" y="344430"/>
                      </a:moveTo>
                      <a:cubicBezTo>
                        <a:pt x="164207" y="377823"/>
                        <a:pt x="173292" y="407162"/>
                        <a:pt x="184529" y="431014"/>
                      </a:cubicBezTo>
                      <a:cubicBezTo>
                        <a:pt x="152731" y="417895"/>
                        <a:pt x="125237" y="396190"/>
                        <a:pt x="104437" y="369236"/>
                      </a:cubicBezTo>
                      <a:cubicBezTo>
                        <a:pt x="117108" y="359696"/>
                        <a:pt x="135517" y="351109"/>
                        <a:pt x="158230" y="344430"/>
                      </a:cubicBezTo>
                      <a:close/>
                      <a:moveTo>
                        <a:pt x="272241" y="331516"/>
                      </a:moveTo>
                      <a:cubicBezTo>
                        <a:pt x="297826" y="332232"/>
                        <a:pt x="321976" y="335096"/>
                        <a:pt x="343018" y="339630"/>
                      </a:cubicBezTo>
                      <a:cubicBezTo>
                        <a:pt x="335606" y="382111"/>
                        <a:pt x="323172" y="416477"/>
                        <a:pt x="308586" y="440343"/>
                      </a:cubicBezTo>
                      <a:cubicBezTo>
                        <a:pt x="296630" y="443207"/>
                        <a:pt x="281805" y="445116"/>
                        <a:pt x="272241" y="445832"/>
                      </a:cubicBezTo>
                      <a:close/>
                      <a:moveTo>
                        <a:pt x="253118" y="331516"/>
                      </a:moveTo>
                      <a:lnTo>
                        <a:pt x="253118" y="446044"/>
                      </a:lnTo>
                      <a:cubicBezTo>
                        <a:pt x="237342" y="445328"/>
                        <a:pt x="225152" y="443419"/>
                        <a:pt x="212245" y="440079"/>
                      </a:cubicBezTo>
                      <a:cubicBezTo>
                        <a:pt x="197664" y="416219"/>
                        <a:pt x="184996" y="381861"/>
                        <a:pt x="177825" y="339867"/>
                      </a:cubicBezTo>
                      <a:cubicBezTo>
                        <a:pt x="199815" y="334856"/>
                        <a:pt x="221328" y="331993"/>
                        <a:pt x="253118" y="331516"/>
                      </a:cubicBezTo>
                      <a:close/>
                      <a:moveTo>
                        <a:pt x="368784" y="260175"/>
                      </a:moveTo>
                      <a:lnTo>
                        <a:pt x="454583" y="260175"/>
                      </a:lnTo>
                      <a:cubicBezTo>
                        <a:pt x="453149" y="298360"/>
                        <a:pt x="442872" y="326044"/>
                        <a:pt x="425904" y="353251"/>
                      </a:cubicBezTo>
                      <a:cubicBezTo>
                        <a:pt x="410608" y="341796"/>
                        <a:pt x="389337" y="332249"/>
                        <a:pt x="363765" y="325090"/>
                      </a:cubicBezTo>
                      <a:cubicBezTo>
                        <a:pt x="366633" y="304565"/>
                        <a:pt x="368306" y="282609"/>
                        <a:pt x="368784" y="260175"/>
                      </a:cubicBezTo>
                      <a:close/>
                      <a:moveTo>
                        <a:pt x="272241" y="260175"/>
                      </a:moveTo>
                      <a:lnTo>
                        <a:pt x="349440" y="260175"/>
                      </a:lnTo>
                      <a:cubicBezTo>
                        <a:pt x="348962" y="282601"/>
                        <a:pt x="348006" y="301688"/>
                        <a:pt x="345616" y="320297"/>
                      </a:cubicBezTo>
                      <a:cubicBezTo>
                        <a:pt x="323149" y="315525"/>
                        <a:pt x="297815" y="312901"/>
                        <a:pt x="272241" y="312185"/>
                      </a:cubicBezTo>
                      <a:close/>
                      <a:moveTo>
                        <a:pt x="169710" y="260175"/>
                      </a:moveTo>
                      <a:lnTo>
                        <a:pt x="253118" y="260175"/>
                      </a:lnTo>
                      <a:lnTo>
                        <a:pt x="253118" y="312185"/>
                      </a:lnTo>
                      <a:cubicBezTo>
                        <a:pt x="221332" y="312662"/>
                        <a:pt x="198389" y="315287"/>
                        <a:pt x="174729" y="320297"/>
                      </a:cubicBezTo>
                      <a:cubicBezTo>
                        <a:pt x="172339" y="301688"/>
                        <a:pt x="170188" y="282601"/>
                        <a:pt x="169710" y="260175"/>
                      </a:cubicBezTo>
                      <a:close/>
                      <a:moveTo>
                        <a:pt x="65273" y="260175"/>
                      </a:moveTo>
                      <a:lnTo>
                        <a:pt x="150605" y="260175"/>
                      </a:lnTo>
                      <a:cubicBezTo>
                        <a:pt x="150844" y="282605"/>
                        <a:pt x="152517" y="304557"/>
                        <a:pt x="155385" y="325078"/>
                      </a:cubicBezTo>
                      <a:cubicBezTo>
                        <a:pt x="130048" y="331998"/>
                        <a:pt x="109014" y="341542"/>
                        <a:pt x="93717" y="352757"/>
                      </a:cubicBezTo>
                      <a:cubicBezTo>
                        <a:pt x="76985" y="325794"/>
                        <a:pt x="66707" y="298353"/>
                        <a:pt x="65273" y="260175"/>
                      </a:cubicBezTo>
                      <a:close/>
                      <a:moveTo>
                        <a:pt x="346333" y="186645"/>
                      </a:moveTo>
                      <a:cubicBezTo>
                        <a:pt x="348484" y="204296"/>
                        <a:pt x="349201" y="221946"/>
                        <a:pt x="349440" y="244367"/>
                      </a:cubicBezTo>
                      <a:lnTo>
                        <a:pt x="272241" y="244367"/>
                      </a:lnTo>
                      <a:lnTo>
                        <a:pt x="272241" y="193801"/>
                      </a:lnTo>
                      <a:cubicBezTo>
                        <a:pt x="297815" y="193085"/>
                        <a:pt x="323627" y="191415"/>
                        <a:pt x="346333" y="186645"/>
                      </a:cubicBezTo>
                      <a:close/>
                      <a:moveTo>
                        <a:pt x="174251" y="186645"/>
                      </a:moveTo>
                      <a:cubicBezTo>
                        <a:pt x="197911" y="191654"/>
                        <a:pt x="221332" y="193324"/>
                        <a:pt x="253118" y="193801"/>
                      </a:cubicBezTo>
                      <a:lnTo>
                        <a:pt x="253118" y="244367"/>
                      </a:lnTo>
                      <a:lnTo>
                        <a:pt x="169710" y="244367"/>
                      </a:lnTo>
                      <a:cubicBezTo>
                        <a:pt x="170188" y="221946"/>
                        <a:pt x="172100" y="204296"/>
                        <a:pt x="174251" y="186645"/>
                      </a:cubicBezTo>
                      <a:close/>
                      <a:moveTo>
                        <a:pt x="92525" y="153974"/>
                      </a:moveTo>
                      <a:cubicBezTo>
                        <a:pt x="107825" y="165661"/>
                        <a:pt x="129100" y="174724"/>
                        <a:pt x="154679" y="181879"/>
                      </a:cubicBezTo>
                      <a:cubicBezTo>
                        <a:pt x="152288" y="201198"/>
                        <a:pt x="150854" y="221948"/>
                        <a:pt x="150376" y="244368"/>
                      </a:cubicBezTo>
                      <a:lnTo>
                        <a:pt x="65273" y="244368"/>
                      </a:lnTo>
                      <a:cubicBezTo>
                        <a:pt x="66946" y="209308"/>
                        <a:pt x="76748" y="180448"/>
                        <a:pt x="92525" y="153974"/>
                      </a:cubicBezTo>
                      <a:close/>
                      <a:moveTo>
                        <a:pt x="426413" y="153197"/>
                      </a:moveTo>
                      <a:lnTo>
                        <a:pt x="429044" y="156061"/>
                      </a:lnTo>
                      <a:cubicBezTo>
                        <a:pt x="435262" y="166324"/>
                        <a:pt x="440284" y="177302"/>
                        <a:pt x="444350" y="188758"/>
                      </a:cubicBezTo>
                      <a:lnTo>
                        <a:pt x="404410" y="212863"/>
                      </a:lnTo>
                      <a:cubicBezTo>
                        <a:pt x="397953" y="216921"/>
                        <a:pt x="393648" y="223603"/>
                        <a:pt x="392930" y="231002"/>
                      </a:cubicBezTo>
                      <a:cubicBezTo>
                        <a:pt x="392213" y="235298"/>
                        <a:pt x="392930" y="237923"/>
                        <a:pt x="394844" y="244367"/>
                      </a:cubicBezTo>
                      <a:lnTo>
                        <a:pt x="368775" y="244367"/>
                      </a:lnTo>
                      <a:cubicBezTo>
                        <a:pt x="368297" y="221933"/>
                        <a:pt x="366862" y="201169"/>
                        <a:pt x="364470" y="181837"/>
                      </a:cubicBezTo>
                      <a:cubicBezTo>
                        <a:pt x="389821" y="174677"/>
                        <a:pt x="411107" y="164653"/>
                        <a:pt x="426413" y="153197"/>
                      </a:cubicBezTo>
                      <a:close/>
                      <a:moveTo>
                        <a:pt x="182835" y="72541"/>
                      </a:moveTo>
                      <a:cubicBezTo>
                        <a:pt x="171839" y="97128"/>
                        <a:pt x="162995" y="127205"/>
                        <a:pt x="157498" y="161101"/>
                      </a:cubicBezTo>
                      <a:cubicBezTo>
                        <a:pt x="134072" y="154179"/>
                        <a:pt x="115667" y="145346"/>
                        <a:pt x="103237" y="135798"/>
                      </a:cubicBezTo>
                      <a:cubicBezTo>
                        <a:pt x="123555" y="108108"/>
                        <a:pt x="151044" y="86386"/>
                        <a:pt x="182835" y="72541"/>
                      </a:cubicBezTo>
                      <a:close/>
                      <a:moveTo>
                        <a:pt x="336032" y="72330"/>
                      </a:moveTo>
                      <a:cubicBezTo>
                        <a:pt x="349659" y="78057"/>
                        <a:pt x="362569" y="85216"/>
                        <a:pt x="374284" y="93807"/>
                      </a:cubicBezTo>
                      <a:lnTo>
                        <a:pt x="373806" y="94284"/>
                      </a:lnTo>
                      <a:cubicBezTo>
                        <a:pt x="367112" y="98102"/>
                        <a:pt x="362808" y="104545"/>
                        <a:pt x="361852" y="111943"/>
                      </a:cubicBezTo>
                      <a:cubicBezTo>
                        <a:pt x="360657" y="119102"/>
                        <a:pt x="363286" y="126499"/>
                        <a:pt x="368785" y="131988"/>
                      </a:cubicBezTo>
                      <a:lnTo>
                        <a:pt x="370220" y="133420"/>
                      </a:lnTo>
                      <a:cubicBezTo>
                        <a:pt x="375957" y="139147"/>
                        <a:pt x="385042" y="142726"/>
                        <a:pt x="393649" y="142726"/>
                      </a:cubicBezTo>
                      <a:cubicBezTo>
                        <a:pt x="394605" y="142726"/>
                        <a:pt x="395561" y="142726"/>
                        <a:pt x="396279" y="142726"/>
                      </a:cubicBezTo>
                      <a:lnTo>
                        <a:pt x="407515" y="141533"/>
                      </a:lnTo>
                      <a:cubicBezTo>
                        <a:pt x="395561" y="148931"/>
                        <a:pt x="380261" y="155612"/>
                        <a:pt x="361613" y="161101"/>
                      </a:cubicBezTo>
                      <a:cubicBezTo>
                        <a:pt x="356114" y="127215"/>
                        <a:pt x="347268" y="96909"/>
                        <a:pt x="336032" y="72330"/>
                      </a:cubicBezTo>
                      <a:close/>
                      <a:moveTo>
                        <a:pt x="272241" y="57299"/>
                      </a:moveTo>
                      <a:cubicBezTo>
                        <a:pt x="285151" y="58015"/>
                        <a:pt x="298300" y="59923"/>
                        <a:pt x="310732" y="63263"/>
                      </a:cubicBezTo>
                      <a:cubicBezTo>
                        <a:pt x="325076" y="88075"/>
                        <a:pt x="336791" y="123145"/>
                        <a:pt x="343724" y="165849"/>
                      </a:cubicBezTo>
                      <a:cubicBezTo>
                        <a:pt x="322446" y="170621"/>
                        <a:pt x="297822" y="173722"/>
                        <a:pt x="272241" y="174438"/>
                      </a:cubicBezTo>
                      <a:close/>
                      <a:moveTo>
                        <a:pt x="253118" y="57017"/>
                      </a:moveTo>
                      <a:lnTo>
                        <a:pt x="253118" y="174438"/>
                      </a:lnTo>
                      <a:cubicBezTo>
                        <a:pt x="221332" y="173961"/>
                        <a:pt x="199345" y="170858"/>
                        <a:pt x="177119" y="165846"/>
                      </a:cubicBezTo>
                      <a:cubicBezTo>
                        <a:pt x="184050" y="123126"/>
                        <a:pt x="195521" y="88282"/>
                        <a:pt x="209861" y="63461"/>
                      </a:cubicBezTo>
                      <a:cubicBezTo>
                        <a:pt x="223483" y="59881"/>
                        <a:pt x="237345" y="57494"/>
                        <a:pt x="253118" y="57017"/>
                      </a:cubicBezTo>
                      <a:close/>
                      <a:moveTo>
                        <a:pt x="253128" y="0"/>
                      </a:moveTo>
                      <a:cubicBezTo>
                        <a:pt x="316708" y="0"/>
                        <a:pt x="377899" y="24107"/>
                        <a:pt x="424509" y="66832"/>
                      </a:cubicBezTo>
                      <a:lnTo>
                        <a:pt x="436699" y="45350"/>
                      </a:lnTo>
                      <a:cubicBezTo>
                        <a:pt x="438611" y="42009"/>
                        <a:pt x="441958" y="40099"/>
                        <a:pt x="445782" y="40099"/>
                      </a:cubicBezTo>
                      <a:cubicBezTo>
                        <a:pt x="448411" y="40099"/>
                        <a:pt x="451041" y="41054"/>
                        <a:pt x="453192" y="43202"/>
                      </a:cubicBezTo>
                      <a:lnTo>
                        <a:pt x="459168" y="48931"/>
                      </a:lnTo>
                      <a:cubicBezTo>
                        <a:pt x="462036" y="52034"/>
                        <a:pt x="463709" y="56807"/>
                        <a:pt x="463231" y="60865"/>
                      </a:cubicBezTo>
                      <a:lnTo>
                        <a:pt x="461080" y="82585"/>
                      </a:lnTo>
                      <a:lnTo>
                        <a:pt x="517251" y="138677"/>
                      </a:lnTo>
                      <a:lnTo>
                        <a:pt x="553582" y="79005"/>
                      </a:lnTo>
                      <a:cubicBezTo>
                        <a:pt x="555973" y="74948"/>
                        <a:pt x="560036" y="72561"/>
                        <a:pt x="564578" y="72561"/>
                      </a:cubicBezTo>
                      <a:cubicBezTo>
                        <a:pt x="567924" y="72561"/>
                        <a:pt x="571270" y="73993"/>
                        <a:pt x="573900" y="76618"/>
                      </a:cubicBezTo>
                      <a:lnTo>
                        <a:pt x="578441" y="80915"/>
                      </a:lnTo>
                      <a:cubicBezTo>
                        <a:pt x="582983" y="85450"/>
                        <a:pt x="584895" y="93326"/>
                        <a:pt x="582983" y="99532"/>
                      </a:cubicBezTo>
                      <a:lnTo>
                        <a:pt x="558841" y="180208"/>
                      </a:lnTo>
                      <a:lnTo>
                        <a:pt x="592544" y="214102"/>
                      </a:lnTo>
                      <a:cubicBezTo>
                        <a:pt x="605451" y="226752"/>
                        <a:pt x="601388" y="246324"/>
                        <a:pt x="589914" y="258020"/>
                      </a:cubicBezTo>
                      <a:lnTo>
                        <a:pt x="589675" y="258497"/>
                      </a:lnTo>
                      <a:cubicBezTo>
                        <a:pt x="583461" y="264464"/>
                        <a:pt x="575812" y="267567"/>
                        <a:pt x="568402" y="267567"/>
                      </a:cubicBezTo>
                      <a:cubicBezTo>
                        <a:pt x="560753" y="267567"/>
                        <a:pt x="553582" y="264464"/>
                        <a:pt x="547846" y="258736"/>
                      </a:cubicBezTo>
                      <a:lnTo>
                        <a:pt x="515338" y="226275"/>
                      </a:lnTo>
                      <a:lnTo>
                        <a:pt x="430724" y="251575"/>
                      </a:lnTo>
                      <a:cubicBezTo>
                        <a:pt x="429289" y="252053"/>
                        <a:pt x="427616" y="252291"/>
                        <a:pt x="425943" y="252291"/>
                      </a:cubicBezTo>
                      <a:cubicBezTo>
                        <a:pt x="420924" y="252291"/>
                        <a:pt x="415665" y="250143"/>
                        <a:pt x="412319" y="246802"/>
                      </a:cubicBezTo>
                      <a:lnTo>
                        <a:pt x="407777" y="242267"/>
                      </a:lnTo>
                      <a:cubicBezTo>
                        <a:pt x="404909" y="239402"/>
                        <a:pt x="403475" y="235583"/>
                        <a:pt x="403953" y="231526"/>
                      </a:cubicBezTo>
                      <a:cubicBezTo>
                        <a:pt x="404431" y="227707"/>
                        <a:pt x="406821" y="224365"/>
                        <a:pt x="410167" y="222217"/>
                      </a:cubicBezTo>
                      <a:lnTo>
                        <a:pt x="473031" y="184027"/>
                      </a:lnTo>
                      <a:lnTo>
                        <a:pt x="418294" y="129368"/>
                      </a:lnTo>
                      <a:lnTo>
                        <a:pt x="392001" y="131994"/>
                      </a:lnTo>
                      <a:cubicBezTo>
                        <a:pt x="391762" y="131994"/>
                        <a:pt x="391284" y="131994"/>
                        <a:pt x="390806" y="131994"/>
                      </a:cubicBezTo>
                      <a:cubicBezTo>
                        <a:pt x="386982" y="131994"/>
                        <a:pt x="382918" y="130323"/>
                        <a:pt x="380289" y="127697"/>
                      </a:cubicBezTo>
                      <a:lnTo>
                        <a:pt x="374314" y="121730"/>
                      </a:lnTo>
                      <a:cubicBezTo>
                        <a:pt x="371923" y="119582"/>
                        <a:pt x="370967" y="116240"/>
                        <a:pt x="371445" y="113137"/>
                      </a:cubicBezTo>
                      <a:cubicBezTo>
                        <a:pt x="371684" y="110034"/>
                        <a:pt x="373596" y="107170"/>
                        <a:pt x="376465" y="105499"/>
                      </a:cubicBezTo>
                      <a:lnTo>
                        <a:pt x="402997" y="90462"/>
                      </a:lnTo>
                      <a:cubicBezTo>
                        <a:pt x="362362" y="52988"/>
                        <a:pt x="308582" y="31745"/>
                        <a:pt x="253128" y="31745"/>
                      </a:cubicBezTo>
                      <a:cubicBezTo>
                        <a:pt x="131225" y="31745"/>
                        <a:pt x="31790" y="130800"/>
                        <a:pt x="31790" y="252769"/>
                      </a:cubicBezTo>
                      <a:cubicBezTo>
                        <a:pt x="31790" y="337264"/>
                        <a:pt x="81269" y="415553"/>
                        <a:pt x="157518" y="452072"/>
                      </a:cubicBezTo>
                      <a:cubicBezTo>
                        <a:pt x="165405" y="455891"/>
                        <a:pt x="168752" y="465438"/>
                        <a:pt x="164927" y="473315"/>
                      </a:cubicBezTo>
                      <a:cubicBezTo>
                        <a:pt x="162298" y="479043"/>
                        <a:pt x="156562" y="482385"/>
                        <a:pt x="150586" y="482385"/>
                      </a:cubicBezTo>
                      <a:cubicBezTo>
                        <a:pt x="148196" y="482385"/>
                        <a:pt x="145805" y="481669"/>
                        <a:pt x="143654" y="480714"/>
                      </a:cubicBezTo>
                      <a:cubicBezTo>
                        <a:pt x="56410" y="438944"/>
                        <a:pt x="0" y="349437"/>
                        <a:pt x="0" y="252769"/>
                      </a:cubicBezTo>
                      <a:cubicBezTo>
                        <a:pt x="0" y="113376"/>
                        <a:pt x="113537" y="0"/>
                        <a:pt x="253128" y="0"/>
                      </a:cubicBezTo>
                      <a:close/>
                    </a:path>
                  </a:pathLst>
                </a:custGeom>
                <a:solidFill>
                  <a:schemeClr val="bg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en-US" b="1"/>
                </a:p>
              </p:txBody>
            </p:sp>
          </p:grpSp>
        </p:grpSp>
        <p:sp>
          <p:nvSpPr>
            <p:cNvPr id="21" name="îṩḻïďé">
              <a:extLst>
                <a:ext uri="{FF2B5EF4-FFF2-40B4-BE49-F238E27FC236}">
                  <a16:creationId xmlns:a16="http://schemas.microsoft.com/office/drawing/2014/main" id="{9F49A934-838D-44B6-A50A-6CC9D026771B}"/>
                </a:ext>
              </a:extLst>
            </p:cNvPr>
            <p:cNvSpPr/>
            <p:nvPr/>
          </p:nvSpPr>
          <p:spPr bwMode="auto">
            <a:xfrm>
              <a:off x="651590" y="3353476"/>
              <a:ext cx="3242047" cy="203016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endParaRPr lang="zh-CN" altLang="en-US" sz="1100" b="1" dirty="0">
                <a:solidFill>
                  <a:schemeClr val="tx1">
                    <a:lumMod val="50000"/>
                    <a:lumOff val="50000"/>
                  </a:schemeClr>
                </a:solidFill>
                <a:cs typeface="+mn-ea"/>
                <a:sym typeface="+mn-lt"/>
              </a:endParaRPr>
            </a:p>
          </p:txBody>
        </p:sp>
      </p:grpSp>
      <p:sp>
        <p:nvSpPr>
          <p:cNvPr id="2" name="TextBox 1"/>
          <p:cNvSpPr txBox="1"/>
          <p:nvPr/>
        </p:nvSpPr>
        <p:spPr>
          <a:xfrm>
            <a:off x="3955848" y="842677"/>
            <a:ext cx="3631843" cy="1077218"/>
          </a:xfrm>
          <a:prstGeom prst="rect">
            <a:avLst/>
          </a:prstGeom>
          <a:noFill/>
        </p:spPr>
        <p:txBody>
          <a:bodyPr wrap="square" rtlCol="0">
            <a:spAutoFit/>
          </a:bodyPr>
          <a:lstStyle/>
          <a:p>
            <a:pPr algn="ctr"/>
            <a:r>
              <a:rPr lang="en-US" sz="3200" b="1" dirty="0" err="1"/>
              <a:t>Các</a:t>
            </a:r>
            <a:r>
              <a:rPr lang="en-US" sz="3200" b="1" dirty="0"/>
              <a:t> </a:t>
            </a:r>
            <a:r>
              <a:rPr lang="en-US" sz="3200" b="1" dirty="0" err="1"/>
              <a:t>phương</a:t>
            </a:r>
            <a:r>
              <a:rPr lang="en-US" sz="3200" b="1" dirty="0"/>
              <a:t> </a:t>
            </a:r>
            <a:r>
              <a:rPr lang="en-US" sz="3200" b="1" dirty="0" err="1"/>
              <a:t>pháp</a:t>
            </a:r>
            <a:r>
              <a:rPr lang="en-US" sz="3200" b="1" dirty="0"/>
              <a:t> </a:t>
            </a:r>
            <a:r>
              <a:rPr lang="en-US" sz="3200" b="1" dirty="0" err="1"/>
              <a:t>tiếp</a:t>
            </a:r>
            <a:r>
              <a:rPr lang="en-US" sz="3200" b="1" dirty="0"/>
              <a:t> </a:t>
            </a:r>
            <a:r>
              <a:rPr lang="en-US" sz="3200" b="1" dirty="0" err="1"/>
              <a:t>cận</a:t>
            </a:r>
            <a:r>
              <a:rPr lang="en-US" sz="3200" b="1" dirty="0"/>
              <a:t> NER</a:t>
            </a:r>
            <a:endParaRPr lang="en-US" sz="3200" dirty="0"/>
          </a:p>
        </p:txBody>
      </p:sp>
      <p:sp>
        <p:nvSpPr>
          <p:cNvPr id="3" name="TextBox 2"/>
          <p:cNvSpPr txBox="1"/>
          <p:nvPr/>
        </p:nvSpPr>
        <p:spPr>
          <a:xfrm>
            <a:off x="4538155" y="3068774"/>
            <a:ext cx="2831308" cy="646331"/>
          </a:xfrm>
          <a:prstGeom prst="rect">
            <a:avLst/>
          </a:prstGeom>
          <a:noFill/>
        </p:spPr>
        <p:txBody>
          <a:bodyPr wrap="square" rtlCol="0">
            <a:spAutoFit/>
          </a:bodyPr>
          <a:lstStyle/>
          <a:p>
            <a:pPr algn="ctr"/>
            <a:r>
              <a:rPr lang="en-US" b="1" i="1" dirty="0">
                <a:solidFill>
                  <a:schemeClr val="bg1"/>
                </a:solidFill>
              </a:rPr>
              <a:t>Rule-based </a:t>
            </a:r>
          </a:p>
          <a:p>
            <a:pPr algn="ctr"/>
            <a:r>
              <a:rPr lang="en-US" b="1" i="1" dirty="0">
                <a:solidFill>
                  <a:schemeClr val="bg1"/>
                </a:solidFill>
              </a:rPr>
              <a:t>(</a:t>
            </a:r>
            <a:r>
              <a:rPr lang="en-US" b="1" i="1" dirty="0" err="1">
                <a:solidFill>
                  <a:schemeClr val="bg1"/>
                </a:solidFill>
              </a:rPr>
              <a:t>Dựa</a:t>
            </a:r>
            <a:r>
              <a:rPr lang="en-US" b="1" i="1" dirty="0">
                <a:solidFill>
                  <a:schemeClr val="bg1"/>
                </a:solidFill>
              </a:rPr>
              <a:t> </a:t>
            </a:r>
            <a:r>
              <a:rPr lang="en-US" b="1" i="1" dirty="0" err="1">
                <a:solidFill>
                  <a:schemeClr val="bg1"/>
                </a:solidFill>
              </a:rPr>
              <a:t>trên</a:t>
            </a:r>
            <a:r>
              <a:rPr lang="en-US" b="1" i="1" dirty="0">
                <a:solidFill>
                  <a:schemeClr val="bg1"/>
                </a:solidFill>
              </a:rPr>
              <a:t> </a:t>
            </a:r>
            <a:r>
              <a:rPr lang="en-US" b="1" i="1" dirty="0" err="1">
                <a:solidFill>
                  <a:schemeClr val="bg1"/>
                </a:solidFill>
              </a:rPr>
              <a:t>quy</a:t>
            </a:r>
            <a:r>
              <a:rPr lang="en-US" b="1" i="1" dirty="0">
                <a:solidFill>
                  <a:schemeClr val="bg1"/>
                </a:solidFill>
              </a:rPr>
              <a:t> </a:t>
            </a:r>
            <a:r>
              <a:rPr lang="en-US" b="1" i="1" dirty="0" err="1">
                <a:solidFill>
                  <a:schemeClr val="bg1"/>
                </a:solidFill>
              </a:rPr>
              <a:t>tắc</a:t>
            </a:r>
            <a:r>
              <a:rPr lang="en-US" b="1" i="1" dirty="0">
                <a:solidFill>
                  <a:schemeClr val="bg1"/>
                </a:solidFill>
              </a:rPr>
              <a:t>)</a:t>
            </a:r>
            <a:endParaRPr lang="en-US" i="1" dirty="0">
              <a:solidFill>
                <a:schemeClr val="bg1"/>
              </a:solidFill>
            </a:endParaRPr>
          </a:p>
        </p:txBody>
      </p:sp>
      <p:sp>
        <p:nvSpPr>
          <p:cNvPr id="4" name="TextBox 3"/>
          <p:cNvSpPr txBox="1"/>
          <p:nvPr/>
        </p:nvSpPr>
        <p:spPr>
          <a:xfrm>
            <a:off x="4936827" y="3809235"/>
            <a:ext cx="2222367" cy="646331"/>
          </a:xfrm>
          <a:prstGeom prst="rect">
            <a:avLst/>
          </a:prstGeom>
          <a:noFill/>
        </p:spPr>
        <p:txBody>
          <a:bodyPr wrap="square" rtlCol="0">
            <a:spAutoFit/>
          </a:bodyPr>
          <a:lstStyle/>
          <a:p>
            <a:pPr algn="ctr"/>
            <a:r>
              <a:rPr lang="en-US" b="1" i="1" dirty="0">
                <a:solidFill>
                  <a:schemeClr val="bg1"/>
                </a:solidFill>
              </a:rPr>
              <a:t>Statistical Learning (</a:t>
            </a:r>
            <a:r>
              <a:rPr lang="en-US" b="1" i="1" dirty="0" err="1">
                <a:solidFill>
                  <a:schemeClr val="bg1"/>
                </a:solidFill>
              </a:rPr>
              <a:t>Học</a:t>
            </a:r>
            <a:r>
              <a:rPr lang="en-US" b="1" i="1" dirty="0">
                <a:solidFill>
                  <a:schemeClr val="bg1"/>
                </a:solidFill>
              </a:rPr>
              <a:t> </a:t>
            </a:r>
            <a:r>
              <a:rPr lang="en-US" b="1" i="1" dirty="0" err="1">
                <a:solidFill>
                  <a:schemeClr val="bg1"/>
                </a:solidFill>
              </a:rPr>
              <a:t>thống</a:t>
            </a:r>
            <a:r>
              <a:rPr lang="en-US" b="1" i="1" dirty="0">
                <a:solidFill>
                  <a:schemeClr val="bg1"/>
                </a:solidFill>
              </a:rPr>
              <a:t> </a:t>
            </a:r>
            <a:r>
              <a:rPr lang="en-US" b="1" i="1" dirty="0" err="1">
                <a:solidFill>
                  <a:schemeClr val="bg1"/>
                </a:solidFill>
              </a:rPr>
              <a:t>kê</a:t>
            </a:r>
            <a:r>
              <a:rPr lang="en-US" b="1" i="1" dirty="0">
                <a:solidFill>
                  <a:schemeClr val="bg1"/>
                </a:solidFill>
              </a:rPr>
              <a:t>)</a:t>
            </a:r>
            <a:endParaRPr lang="en-US" i="1" dirty="0">
              <a:solidFill>
                <a:schemeClr val="bg1"/>
              </a:solidFill>
            </a:endParaRPr>
          </a:p>
        </p:txBody>
      </p:sp>
      <p:sp>
        <p:nvSpPr>
          <p:cNvPr id="9" name="TextBox 8"/>
          <p:cNvSpPr txBox="1"/>
          <p:nvPr/>
        </p:nvSpPr>
        <p:spPr>
          <a:xfrm>
            <a:off x="4432624" y="4468524"/>
            <a:ext cx="3377506" cy="646331"/>
          </a:xfrm>
          <a:prstGeom prst="rect">
            <a:avLst/>
          </a:prstGeom>
          <a:noFill/>
        </p:spPr>
        <p:txBody>
          <a:bodyPr wrap="square" rtlCol="0">
            <a:spAutoFit/>
          </a:bodyPr>
          <a:lstStyle/>
          <a:p>
            <a:pPr algn="ctr"/>
            <a:r>
              <a:rPr lang="en-US" b="1" i="1" dirty="0">
                <a:solidFill>
                  <a:schemeClr val="bg1"/>
                </a:solidFill>
              </a:rPr>
              <a:t>Machine Learning/Deep Learning (</a:t>
            </a:r>
            <a:r>
              <a:rPr lang="en-US" b="1" i="1" dirty="0" err="1">
                <a:solidFill>
                  <a:schemeClr val="bg1"/>
                </a:solidFill>
              </a:rPr>
              <a:t>Học</a:t>
            </a:r>
            <a:r>
              <a:rPr lang="en-US" b="1" i="1" dirty="0">
                <a:solidFill>
                  <a:schemeClr val="bg1"/>
                </a:solidFill>
              </a:rPr>
              <a:t> </a:t>
            </a:r>
            <a:r>
              <a:rPr lang="en-US" b="1" i="1" dirty="0" err="1">
                <a:solidFill>
                  <a:schemeClr val="bg1"/>
                </a:solidFill>
              </a:rPr>
              <a:t>máy</a:t>
            </a:r>
            <a:r>
              <a:rPr lang="en-US" b="1" i="1" dirty="0">
                <a:solidFill>
                  <a:schemeClr val="bg1"/>
                </a:solidFill>
              </a:rPr>
              <a:t>/ </a:t>
            </a:r>
            <a:r>
              <a:rPr lang="en-US" b="1" i="1" dirty="0" err="1">
                <a:solidFill>
                  <a:schemeClr val="bg1"/>
                </a:solidFill>
              </a:rPr>
              <a:t>Học</a:t>
            </a:r>
            <a:r>
              <a:rPr lang="en-US" b="1" i="1" dirty="0">
                <a:solidFill>
                  <a:schemeClr val="bg1"/>
                </a:solidFill>
              </a:rPr>
              <a:t> </a:t>
            </a:r>
            <a:r>
              <a:rPr lang="en-US" b="1" i="1" dirty="0" err="1">
                <a:solidFill>
                  <a:schemeClr val="bg1"/>
                </a:solidFill>
              </a:rPr>
              <a:t>sâu</a:t>
            </a:r>
            <a:r>
              <a:rPr lang="en-US" b="1" i="1" dirty="0">
                <a:solidFill>
                  <a:schemeClr val="bg1"/>
                </a:solidFill>
              </a:rPr>
              <a:t>)</a:t>
            </a:r>
            <a:endParaRPr lang="en-US" i="1" dirty="0">
              <a:solidFill>
                <a:schemeClr val="bg1"/>
              </a:solidFill>
            </a:endParaRPr>
          </a:p>
        </p:txBody>
      </p:sp>
      <p:grpSp>
        <p:nvGrpSpPr>
          <p:cNvPr id="11" name="组合 20">
            <a:extLst>
              <a:ext uri="{FF2B5EF4-FFF2-40B4-BE49-F238E27FC236}">
                <a16:creationId xmlns:a16="http://schemas.microsoft.com/office/drawing/2014/main" id="{921FABE1-3562-DE3C-7CDB-D01A83EF34D4}"/>
              </a:ext>
            </a:extLst>
          </p:cNvPr>
          <p:cNvGrpSpPr/>
          <p:nvPr/>
        </p:nvGrpSpPr>
        <p:grpSpPr>
          <a:xfrm>
            <a:off x="247750" y="313645"/>
            <a:ext cx="3898223" cy="685800"/>
            <a:chOff x="260630" y="274320"/>
            <a:chExt cx="3075605" cy="685800"/>
          </a:xfrm>
        </p:grpSpPr>
        <p:sp>
          <p:nvSpPr>
            <p:cNvPr id="12" name="TextBox 55">
              <a:extLst>
                <a:ext uri="{FF2B5EF4-FFF2-40B4-BE49-F238E27FC236}">
                  <a16:creationId xmlns:a16="http://schemas.microsoft.com/office/drawing/2014/main" id="{D352AD0C-F18F-837F-B951-6B589B7D7ABF}"/>
                </a:ext>
              </a:extLst>
            </p:cNvPr>
            <p:cNvSpPr txBox="1"/>
            <p:nvPr/>
          </p:nvSpPr>
          <p:spPr>
            <a:xfrm>
              <a:off x="1007389" y="334316"/>
              <a:ext cx="2328846" cy="321949"/>
            </a:xfrm>
            <a:prstGeom prst="rect">
              <a:avLst/>
            </a:prstGeom>
            <a:noFill/>
          </p:spPr>
          <p:txBody>
            <a:bodyPr wrap="square" lIns="68571" tIns="34285" rIns="68571" bIns="34285" rtlCol="0">
              <a:noAutofit/>
            </a:bodyPr>
            <a:lstStyle/>
            <a:p>
              <a:r>
                <a:rPr lang="en-US" altLang="vi-VN" sz="2400" b="1" dirty="0">
                  <a:solidFill>
                    <a:schemeClr val="tx1">
                      <a:lumMod val="75000"/>
                      <a:lumOff val="25000"/>
                    </a:schemeClr>
                  </a:solidFill>
                  <a:latin typeface="Noto Sans"/>
                  <a:ea typeface="Noto Sans"/>
                  <a:cs typeface="+mn-ea"/>
                  <a:sym typeface="+mn-lt"/>
                </a:rPr>
                <a:t>GIỚI THIỆU NER</a:t>
              </a:r>
              <a:endParaRPr lang="vi-VN" altLang="vi-VN" sz="2400" b="1" dirty="0">
                <a:solidFill>
                  <a:schemeClr val="tx1">
                    <a:lumMod val="75000"/>
                    <a:lumOff val="25000"/>
                  </a:schemeClr>
                </a:solidFill>
                <a:latin typeface="Noto Sans"/>
                <a:ea typeface="Noto Sans"/>
                <a:cs typeface="+mn-ea"/>
                <a:sym typeface="+mn-lt"/>
              </a:endParaRPr>
            </a:p>
          </p:txBody>
        </p:sp>
        <p:sp>
          <p:nvSpPr>
            <p:cNvPr id="13" name="椭圆 23">
              <a:extLst>
                <a:ext uri="{FF2B5EF4-FFF2-40B4-BE49-F238E27FC236}">
                  <a16:creationId xmlns:a16="http://schemas.microsoft.com/office/drawing/2014/main" id="{CA3ACC71-5FD2-0DEF-28F3-6373EA71C800}"/>
                </a:ext>
              </a:extLst>
            </p:cNvPr>
            <p:cNvSpPr/>
            <p:nvPr/>
          </p:nvSpPr>
          <p:spPr>
            <a:xfrm>
              <a:off x="260630" y="274320"/>
              <a:ext cx="60726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vi-VN" altLang="vi-VN" sz="1900" dirty="0">
                  <a:solidFill>
                    <a:schemeClr val="bg1"/>
                  </a:solidFill>
                  <a:latin typeface="Noto Sans"/>
                  <a:ea typeface="Noto Sans"/>
                </a:rPr>
                <a:t>01</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custDataLst>
      <p:tags r:id="rId1"/>
    </p:custDataLst>
    <p:extLst>
      <p:ext uri="{BB962C8B-B14F-4D97-AF65-F5344CB8AC3E}">
        <p14:creationId xmlns:p14="http://schemas.microsoft.com/office/powerpoint/2010/main" val="3427805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íṩļïdé">
            <a:extLst>
              <a:ext uri="{FF2B5EF4-FFF2-40B4-BE49-F238E27FC236}">
                <a16:creationId xmlns:a16="http://schemas.microsoft.com/office/drawing/2014/main" id="{DD5121D8-EB7F-9868-E0C2-4EF08C2B329C}"/>
              </a:ext>
            </a:extLst>
          </p:cNvPr>
          <p:cNvGrpSpPr/>
          <p:nvPr/>
        </p:nvGrpSpPr>
        <p:grpSpPr>
          <a:xfrm>
            <a:off x="865647" y="1406503"/>
            <a:ext cx="10271337" cy="4454828"/>
            <a:chOff x="865647" y="1406503"/>
            <a:chExt cx="10271337" cy="4454828"/>
          </a:xfrm>
        </p:grpSpPr>
        <p:grpSp>
          <p:nvGrpSpPr>
            <p:cNvPr id="4" name="îSľïdè">
              <a:extLst>
                <a:ext uri="{FF2B5EF4-FFF2-40B4-BE49-F238E27FC236}">
                  <a16:creationId xmlns:a16="http://schemas.microsoft.com/office/drawing/2014/main" id="{FAB1EA3E-65A4-F97E-90D0-D045D7340BDB}"/>
                </a:ext>
              </a:extLst>
            </p:cNvPr>
            <p:cNvGrpSpPr/>
            <p:nvPr/>
          </p:nvGrpSpPr>
          <p:grpSpPr>
            <a:xfrm>
              <a:off x="1024595" y="1536957"/>
              <a:ext cx="4345100" cy="4324374"/>
              <a:chOff x="1011998" y="1111225"/>
              <a:chExt cx="5423419" cy="5397549"/>
            </a:xfrm>
          </p:grpSpPr>
          <p:sp>
            <p:nvSpPr>
              <p:cNvPr id="22" name="iṩ1íďé">
                <a:extLst>
                  <a:ext uri="{FF2B5EF4-FFF2-40B4-BE49-F238E27FC236}">
                    <a16:creationId xmlns:a16="http://schemas.microsoft.com/office/drawing/2014/main" id="{C56B68D0-A3C3-BD83-BD2B-1D521F883524}"/>
                  </a:ext>
                </a:extLst>
              </p:cNvPr>
              <p:cNvSpPr/>
              <p:nvPr/>
            </p:nvSpPr>
            <p:spPr>
              <a:xfrm>
                <a:off x="1351415" y="1437707"/>
                <a:ext cx="4744585" cy="4744585"/>
              </a:xfrm>
              <a:prstGeom prst="arc">
                <a:avLst>
                  <a:gd name="adj1" fmla="val 16214049"/>
                  <a:gd name="adj2" fmla="val 10802395"/>
                </a:avLst>
              </a:prstGeom>
              <a:ln w="28575">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cs typeface="+mn-ea"/>
                  <a:sym typeface="+mn-lt"/>
                </a:endParaRPr>
              </a:p>
            </p:txBody>
          </p:sp>
          <p:grpSp>
            <p:nvGrpSpPr>
              <p:cNvPr id="23" name="íṣḻîdê">
                <a:extLst>
                  <a:ext uri="{FF2B5EF4-FFF2-40B4-BE49-F238E27FC236}">
                    <a16:creationId xmlns:a16="http://schemas.microsoft.com/office/drawing/2014/main" id="{61EB4371-479A-E0C5-DBBE-045389D281CF}"/>
                  </a:ext>
                </a:extLst>
              </p:cNvPr>
              <p:cNvGrpSpPr/>
              <p:nvPr/>
            </p:nvGrpSpPr>
            <p:grpSpPr>
              <a:xfrm>
                <a:off x="1783214" y="1868676"/>
                <a:ext cx="3880985" cy="3882646"/>
                <a:chOff x="4159543" y="1482811"/>
                <a:chExt cx="3880986" cy="3882646"/>
              </a:xfrm>
              <a:effectLst/>
            </p:grpSpPr>
            <p:sp>
              <p:nvSpPr>
                <p:cNvPr id="26" name="iṥ1íďé">
                  <a:extLst>
                    <a:ext uri="{FF2B5EF4-FFF2-40B4-BE49-F238E27FC236}">
                      <a16:creationId xmlns:a16="http://schemas.microsoft.com/office/drawing/2014/main" id="{9BB89BFD-77FC-138D-E5A1-8A7CB9C4E221}"/>
                    </a:ext>
                  </a:extLst>
                </p:cNvPr>
                <p:cNvSpPr/>
                <p:nvPr/>
              </p:nvSpPr>
              <p:spPr>
                <a:xfrm>
                  <a:off x="4159543" y="1492543"/>
                  <a:ext cx="3872914" cy="3872914"/>
                </a:xfrm>
                <a:prstGeom prst="ellipse">
                  <a:avLst/>
                </a:prstGeom>
                <a:pattFill prst="pct5">
                  <a:fgClr>
                    <a:srgbClr val="E4E6EA"/>
                  </a:fgClr>
                  <a:bgClr>
                    <a:srgbClr val="ADB5BF"/>
                  </a:bgClr>
                </a:patt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cs typeface="+mn-ea"/>
                    <a:sym typeface="+mn-lt"/>
                  </a:endParaRPr>
                </a:p>
              </p:txBody>
            </p:sp>
            <p:sp>
              <p:nvSpPr>
                <p:cNvPr id="27" name="ïṩlidé">
                  <a:extLst>
                    <a:ext uri="{FF2B5EF4-FFF2-40B4-BE49-F238E27FC236}">
                      <a16:creationId xmlns:a16="http://schemas.microsoft.com/office/drawing/2014/main" id="{320C2173-C4E3-04A7-EF69-AEA156060289}"/>
                    </a:ext>
                  </a:extLst>
                </p:cNvPr>
                <p:cNvSpPr/>
                <p:nvPr/>
              </p:nvSpPr>
              <p:spPr>
                <a:xfrm>
                  <a:off x="4162999" y="1482811"/>
                  <a:ext cx="3877530" cy="3877530"/>
                </a:xfrm>
                <a:prstGeom prst="ellipse">
                  <a:avLst/>
                </a:prstGeom>
                <a:blipFill>
                  <a:blip r:embed="rId4">
                    <a:extLst>
                      <a:ext uri="{28A0092B-C50C-407E-A947-70E740481C1C}">
                        <a14:useLocalDpi xmlns:a14="http://schemas.microsoft.com/office/drawing/2010/main" val="0"/>
                      </a:ext>
                    </a:extLst>
                  </a:blip>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tx1"/>
                    </a:solidFill>
                    <a:cs typeface="+mn-ea"/>
                    <a:sym typeface="+mn-lt"/>
                  </a:endParaRPr>
                </a:p>
              </p:txBody>
            </p:sp>
          </p:grpSp>
          <p:sp>
            <p:nvSpPr>
              <p:cNvPr id="24" name="iSļíde">
                <a:extLst>
                  <a:ext uri="{FF2B5EF4-FFF2-40B4-BE49-F238E27FC236}">
                    <a16:creationId xmlns:a16="http://schemas.microsoft.com/office/drawing/2014/main" id="{8330316E-937F-43BA-9A84-50A9E7D4BF55}"/>
                  </a:ext>
                </a:extLst>
              </p:cNvPr>
              <p:cNvSpPr/>
              <p:nvPr/>
            </p:nvSpPr>
            <p:spPr>
              <a:xfrm>
                <a:off x="1011998" y="1111225"/>
                <a:ext cx="5423419" cy="5397549"/>
              </a:xfrm>
              <a:prstGeom prst="arc">
                <a:avLst>
                  <a:gd name="adj1" fmla="val 16216691"/>
                  <a:gd name="adj2" fmla="val 8013284"/>
                </a:avLst>
              </a:prstGeom>
              <a:noFill/>
              <a:ln w="19050">
                <a:solidFill>
                  <a:schemeClr val="accent1"/>
                </a:solidFill>
                <a:prstDash val="sysDot"/>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cs typeface="+mn-ea"/>
                  <a:sym typeface="+mn-lt"/>
                </a:endParaRPr>
              </a:p>
            </p:txBody>
          </p:sp>
          <p:sp>
            <p:nvSpPr>
              <p:cNvPr id="25" name="iṡḷïḍê">
                <a:extLst>
                  <a:ext uri="{FF2B5EF4-FFF2-40B4-BE49-F238E27FC236}">
                    <a16:creationId xmlns:a16="http://schemas.microsoft.com/office/drawing/2014/main" id="{7109BB4A-15F5-F586-9DE8-F34F54F8FEEF}"/>
                  </a:ext>
                </a:extLst>
              </p:cNvPr>
              <p:cNvSpPr/>
              <p:nvPr/>
            </p:nvSpPr>
            <p:spPr>
              <a:xfrm>
                <a:off x="1024933" y="1111225"/>
                <a:ext cx="5397548" cy="5397548"/>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sp>
          <p:nvSpPr>
            <p:cNvPr id="11" name="í$ḷïḓê">
              <a:extLst>
                <a:ext uri="{FF2B5EF4-FFF2-40B4-BE49-F238E27FC236}">
                  <a16:creationId xmlns:a16="http://schemas.microsoft.com/office/drawing/2014/main" id="{F4F4C135-BA4C-E160-0C6A-67FAE4C82AA6}"/>
                </a:ext>
              </a:extLst>
            </p:cNvPr>
            <p:cNvSpPr/>
            <p:nvPr/>
          </p:nvSpPr>
          <p:spPr>
            <a:xfrm>
              <a:off x="5980057" y="1854078"/>
              <a:ext cx="5156927" cy="1130620"/>
            </a:xfrm>
            <a:prstGeom prst="rect">
              <a:avLst/>
            </a:prstGeom>
          </p:spPr>
          <p:txBody>
            <a:bodyPr wrap="square">
              <a:noAutofit/>
            </a:bodyPr>
            <a:lstStyle/>
            <a:p>
              <a:pPr>
                <a:lnSpc>
                  <a:spcPct val="120000"/>
                </a:lnSpc>
              </a:pP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Hiện</a:t>
              </a:r>
              <a:r>
                <a:rPr lang="en-US" sz="1600" i="1" dirty="0">
                  <a:effectLst/>
                  <a:latin typeface="Aptos" panose="020B0004020202020204" pitchFamily="34" charset="0"/>
                  <a:ea typeface="Aptos" panose="020B0004020202020204" pitchFamily="34" charset="0"/>
                  <a:cs typeface="Times New Roman" panose="02020603050405020304" pitchFamily="18" charset="0"/>
                </a:rPr>
                <a:t> nay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các</a:t>
              </a:r>
              <a:r>
                <a:rPr lang="en-US" sz="1600" i="1" dirty="0">
                  <a:effectLst/>
                  <a:latin typeface="Aptos" panose="020B0004020202020204" pitchFamily="34" charset="0"/>
                  <a:ea typeface="Aptos" panose="020B0004020202020204" pitchFamily="34" charset="0"/>
                  <a:cs typeface="Times New Roman" panose="02020603050405020304" pitchFamily="18" charset="0"/>
                </a:rPr>
                <a:t> tweet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là</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các</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điệp</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hỗn</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loạn</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chính</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thức</a:t>
              </a:r>
              <a:endParaRPr lang="en-US" sz="1600" i="1" dirty="0">
                <a:effectLst/>
                <a:latin typeface="Aptos" panose="020B0004020202020204" pitchFamily="34" charset="0"/>
                <a:ea typeface="Aptos" panose="020B0004020202020204" pitchFamily="34" charset="0"/>
                <a:cs typeface="Times New Roman" panose="02020603050405020304" pitchFamily="18" charset="0"/>
              </a:endParaRPr>
            </a:p>
            <a:p>
              <a:pPr>
                <a:lnSpc>
                  <a:spcPct val="120000"/>
                </a:lnSpc>
              </a:pP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Hiệu</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suất</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của</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các</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công</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cụ</a:t>
              </a:r>
              <a:r>
                <a:rPr lang="en-US" sz="1600" i="1" dirty="0">
                  <a:effectLst/>
                  <a:latin typeface="Aptos" panose="020B0004020202020204" pitchFamily="34" charset="0"/>
                  <a:ea typeface="Aptos" panose="020B0004020202020204" pitchFamily="34" charset="0"/>
                  <a:cs typeface="Times New Roman" panose="02020603050405020304" pitchFamily="18" charset="0"/>
                </a:rPr>
                <a:t> NLP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tiêu</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chuẩn</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bị</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giảm</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sút</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nghiêm</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r>
                <a:rPr lang="en-US" sz="1600" i="1" dirty="0" err="1">
                  <a:effectLst/>
                  <a:latin typeface="Aptos" panose="020B0004020202020204" pitchFamily="34" charset="0"/>
                  <a:ea typeface="Aptos" panose="020B0004020202020204" pitchFamily="34" charset="0"/>
                  <a:cs typeface="Times New Roman" panose="02020603050405020304" pitchFamily="18" charset="0"/>
                </a:rPr>
                <a:t>trọng</a:t>
              </a:r>
              <a:r>
                <a:rPr lang="en-US" sz="1600" i="1" dirty="0">
                  <a:effectLst/>
                  <a:latin typeface="Aptos" panose="020B0004020202020204" pitchFamily="34" charset="0"/>
                  <a:ea typeface="Aptos" panose="020B0004020202020204" pitchFamily="34" charset="0"/>
                  <a:cs typeface="Times New Roman" panose="02020603050405020304" pitchFamily="18" charset="0"/>
                </a:rPr>
                <a:t> </a:t>
              </a:r>
              <a:endParaRPr lang="en-US" altLang="zh-CN" sz="1600" i="1" dirty="0">
                <a:cs typeface="+mn-ea"/>
                <a:sym typeface="+mn-lt"/>
              </a:endParaRPr>
            </a:p>
          </p:txBody>
        </p:sp>
        <p:sp>
          <p:nvSpPr>
            <p:cNvPr id="12" name="iṣľiḋê">
              <a:extLst>
                <a:ext uri="{FF2B5EF4-FFF2-40B4-BE49-F238E27FC236}">
                  <a16:creationId xmlns:a16="http://schemas.microsoft.com/office/drawing/2014/main" id="{0C3E606E-C956-F8E0-5941-F0375C980938}"/>
                </a:ext>
              </a:extLst>
            </p:cNvPr>
            <p:cNvSpPr txBox="1"/>
            <p:nvPr/>
          </p:nvSpPr>
          <p:spPr>
            <a:xfrm>
              <a:off x="6037191" y="1406503"/>
              <a:ext cx="4688196" cy="1123228"/>
            </a:xfrm>
            <a:prstGeom prst="rect">
              <a:avLst/>
            </a:prstGeom>
            <a:noFill/>
            <a:ln>
              <a:noFill/>
            </a:ln>
          </p:spPr>
          <p:txBody>
            <a:bodyPr wrap="square" lIns="90000" tIns="46800" rIns="90000" bIns="46800" anchor="t" anchorCtr="0">
              <a:normAutofit/>
            </a:bodyPr>
            <a:lstStyle/>
            <a:p>
              <a:pPr>
                <a:buSzPct val="25000"/>
              </a:pPr>
              <a:r>
                <a:rPr lang="en-US" altLang="vi-VN" sz="1600" b="1" dirty="0" err="1">
                  <a:latin typeface="Noto Sans"/>
                  <a:ea typeface="Noto Sans"/>
                  <a:cs typeface="+mn-ea"/>
                  <a:sym typeface="+mn-lt"/>
                </a:rPr>
                <a:t>Khó</a:t>
              </a:r>
              <a:r>
                <a:rPr lang="en-US" altLang="vi-VN" sz="1600" b="1" dirty="0">
                  <a:latin typeface="Noto Sans"/>
                  <a:ea typeface="Noto Sans"/>
                  <a:cs typeface="+mn-ea"/>
                  <a:sym typeface="+mn-lt"/>
                </a:rPr>
                <a:t> </a:t>
              </a:r>
              <a:r>
                <a:rPr lang="en-US" altLang="vi-VN" sz="1600" b="1" dirty="0" err="1">
                  <a:latin typeface="Noto Sans"/>
                  <a:ea typeface="Noto Sans"/>
                  <a:cs typeface="+mn-ea"/>
                  <a:sym typeface="+mn-lt"/>
                </a:rPr>
                <a:t>khăn</a:t>
              </a:r>
              <a:r>
                <a:rPr lang="en-US" altLang="vi-VN" sz="1600" b="1" dirty="0">
                  <a:latin typeface="Noto Sans"/>
                  <a:ea typeface="Noto Sans"/>
                  <a:cs typeface="+mn-ea"/>
                  <a:sym typeface="+mn-lt"/>
                </a:rPr>
                <a:t> </a:t>
              </a:r>
              <a:r>
                <a:rPr lang="en-US" altLang="vi-VN" sz="1600" b="1" dirty="0" err="1">
                  <a:latin typeface="Noto Sans"/>
                  <a:ea typeface="Noto Sans"/>
                  <a:cs typeface="+mn-ea"/>
                  <a:sym typeface="+mn-lt"/>
                </a:rPr>
                <a:t>khi</a:t>
              </a:r>
              <a:r>
                <a:rPr lang="en-US" altLang="vi-VN" sz="1600" b="1" dirty="0">
                  <a:latin typeface="Noto Sans"/>
                  <a:ea typeface="Noto Sans"/>
                  <a:cs typeface="+mn-ea"/>
                  <a:sym typeface="+mn-lt"/>
                </a:rPr>
                <a:t> </a:t>
              </a:r>
              <a:r>
                <a:rPr lang="en-US" altLang="vi-VN" sz="1600" b="1" dirty="0" err="1">
                  <a:latin typeface="Noto Sans"/>
                  <a:ea typeface="Noto Sans"/>
                  <a:cs typeface="+mn-ea"/>
                  <a:sym typeface="+mn-lt"/>
                </a:rPr>
                <a:t>ứng</a:t>
              </a:r>
              <a:r>
                <a:rPr lang="en-US" altLang="vi-VN" sz="1600" b="1" dirty="0">
                  <a:latin typeface="Noto Sans"/>
                  <a:ea typeface="Noto Sans"/>
                  <a:cs typeface="+mn-ea"/>
                  <a:sym typeface="+mn-lt"/>
                </a:rPr>
                <a:t> </a:t>
              </a:r>
              <a:r>
                <a:rPr lang="en-US" altLang="vi-VN" sz="1600" b="1" dirty="0" err="1">
                  <a:latin typeface="Noto Sans"/>
                  <a:ea typeface="Noto Sans"/>
                  <a:cs typeface="+mn-ea"/>
                  <a:sym typeface="+mn-lt"/>
                </a:rPr>
                <a:t>dụng</a:t>
              </a:r>
              <a:r>
                <a:rPr lang="en-US" altLang="vi-VN" sz="1600" b="1" dirty="0">
                  <a:latin typeface="Noto Sans"/>
                  <a:ea typeface="Noto Sans"/>
                  <a:cs typeface="+mn-ea"/>
                  <a:sym typeface="+mn-lt"/>
                </a:rPr>
                <a:t> NER </a:t>
              </a:r>
              <a:r>
                <a:rPr lang="en-US" altLang="vi-VN" sz="1600" b="1" dirty="0" err="1">
                  <a:latin typeface="Noto Sans"/>
                  <a:ea typeface="Noto Sans"/>
                  <a:cs typeface="+mn-ea"/>
                  <a:sym typeface="+mn-lt"/>
                </a:rPr>
                <a:t>trong</a:t>
              </a:r>
              <a:r>
                <a:rPr lang="en-US" altLang="vi-VN" sz="1600" b="1" dirty="0">
                  <a:latin typeface="Noto Sans"/>
                  <a:ea typeface="Noto Sans"/>
                  <a:cs typeface="+mn-ea"/>
                  <a:sym typeface="+mn-lt"/>
                </a:rPr>
                <a:t> TWEETS</a:t>
              </a:r>
              <a:endParaRPr lang="en-US" sz="1600" b="1" dirty="0">
                <a:cs typeface="+mn-ea"/>
                <a:sym typeface="+mn-lt"/>
              </a:endParaRPr>
            </a:p>
          </p:txBody>
        </p:sp>
        <p:cxnSp>
          <p:nvCxnSpPr>
            <p:cNvPr id="14" name="iṥļîdé">
              <a:extLst>
                <a:ext uri="{FF2B5EF4-FFF2-40B4-BE49-F238E27FC236}">
                  <a16:creationId xmlns:a16="http://schemas.microsoft.com/office/drawing/2014/main" id="{8F376A0F-88B2-B970-FE3D-D747917048C6}"/>
                </a:ext>
              </a:extLst>
            </p:cNvPr>
            <p:cNvCxnSpPr/>
            <p:nvPr/>
          </p:nvCxnSpPr>
          <p:spPr>
            <a:xfrm flipH="1">
              <a:off x="5980057" y="3416817"/>
              <a:ext cx="51569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6" name="îṥ1ïḋe">
              <a:extLst>
                <a:ext uri="{FF2B5EF4-FFF2-40B4-BE49-F238E27FC236}">
                  <a16:creationId xmlns:a16="http://schemas.microsoft.com/office/drawing/2014/main" id="{B08B973E-6F93-42C2-A014-5CD933E8EDA4}"/>
                </a:ext>
              </a:extLst>
            </p:cNvPr>
            <p:cNvSpPr/>
            <p:nvPr/>
          </p:nvSpPr>
          <p:spPr>
            <a:xfrm>
              <a:off x="8173931" y="4100859"/>
              <a:ext cx="950901" cy="738664"/>
            </a:xfrm>
            <a:prstGeom prst="rect">
              <a:avLst/>
            </a:prstGeom>
          </p:spPr>
          <p:txBody>
            <a:bodyPr wrap="none" anchor="ctr">
              <a:normAutofit/>
            </a:bodyPr>
            <a:lstStyle/>
            <a:p>
              <a:pPr algn="ctr" fontAlgn="ctr">
                <a:lnSpc>
                  <a:spcPct val="150000"/>
                </a:lnSpc>
                <a:buSzPct val="25000"/>
              </a:pPr>
              <a:endParaRPr lang="vi-VN" altLang="vi-VN" sz="2800" b="1" dirty="0">
                <a:solidFill>
                  <a:schemeClr val="accent2"/>
                </a:solidFill>
                <a:latin typeface="Noto Sans"/>
                <a:ea typeface="Noto Sans"/>
                <a:cs typeface="+mn-ea"/>
                <a:sym typeface="+mn-lt"/>
              </a:endParaRPr>
            </a:p>
          </p:txBody>
        </p:sp>
        <p:sp>
          <p:nvSpPr>
            <p:cNvPr id="18" name="íṧļíḑè">
              <a:extLst>
                <a:ext uri="{FF2B5EF4-FFF2-40B4-BE49-F238E27FC236}">
                  <a16:creationId xmlns:a16="http://schemas.microsoft.com/office/drawing/2014/main" id="{21DFCF49-30F1-8C50-35DA-E302D9C2584B}"/>
                </a:ext>
              </a:extLst>
            </p:cNvPr>
            <p:cNvSpPr/>
            <p:nvPr/>
          </p:nvSpPr>
          <p:spPr>
            <a:xfrm rot="5400000" flipH="1" flipV="1">
              <a:off x="865647" y="1574849"/>
              <a:ext cx="548391" cy="548391"/>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defTabSz="913765"/>
              <a:endParaRPr lang="zh-CN" altLang="en-US" sz="2000" b="1">
                <a:solidFill>
                  <a:schemeClr val="bg1"/>
                </a:solidFill>
                <a:cs typeface="+mn-ea"/>
                <a:sym typeface="+mn-lt"/>
              </a:endParaRPr>
            </a:p>
          </p:txBody>
        </p:sp>
        <p:sp>
          <p:nvSpPr>
            <p:cNvPr id="19" name="ïṧḻiďe">
              <a:extLst>
                <a:ext uri="{FF2B5EF4-FFF2-40B4-BE49-F238E27FC236}">
                  <a16:creationId xmlns:a16="http://schemas.microsoft.com/office/drawing/2014/main" id="{7282212D-ECC9-BBC7-DFC6-722BE330FCD4}"/>
                </a:ext>
              </a:extLst>
            </p:cNvPr>
            <p:cNvSpPr/>
            <p:nvPr/>
          </p:nvSpPr>
          <p:spPr>
            <a:xfrm rot="10800000" flipH="1" flipV="1">
              <a:off x="1491082" y="1720194"/>
              <a:ext cx="601680" cy="585658"/>
            </a:xfrm>
            <a:prstGeom prst="ellipse">
              <a:avLst/>
            </a:prstGeom>
            <a:solidFill>
              <a:schemeClr val="accent1"/>
            </a:solidFill>
            <a:ln w="9525" cap="rnd"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just"/>
              <a:endParaRPr lang="zh-CN" altLang="en-US">
                <a:cs typeface="+mn-ea"/>
                <a:sym typeface="+mn-lt"/>
              </a:endParaRPr>
            </a:p>
          </p:txBody>
        </p:sp>
        <p:sp>
          <p:nvSpPr>
            <p:cNvPr id="20" name="íŝḷiḑê">
              <a:extLst>
                <a:ext uri="{FF2B5EF4-FFF2-40B4-BE49-F238E27FC236}">
                  <a16:creationId xmlns:a16="http://schemas.microsoft.com/office/drawing/2014/main" id="{6BD559D5-A4FC-8841-5F49-8ACBF6E32EA2}"/>
                </a:ext>
              </a:extLst>
            </p:cNvPr>
            <p:cNvSpPr/>
            <p:nvPr/>
          </p:nvSpPr>
          <p:spPr>
            <a:xfrm flipH="1">
              <a:off x="4862106" y="5250382"/>
              <a:ext cx="343030" cy="333896"/>
            </a:xfrm>
            <a:prstGeom prst="ellipse">
              <a:avLst/>
            </a:prstGeom>
            <a:solidFill>
              <a:schemeClr val="accent2"/>
            </a:solidFill>
            <a:ln w="9525" cap="rnd"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62500" lnSpcReduction="20000"/>
            </a:bodyPr>
            <a:lstStyle/>
            <a:p>
              <a:pPr algn="just"/>
              <a:endParaRPr lang="zh-CN" altLang="en-US">
                <a:cs typeface="+mn-ea"/>
                <a:sym typeface="+mn-lt"/>
              </a:endParaRPr>
            </a:p>
          </p:txBody>
        </p:sp>
        <p:sp>
          <p:nvSpPr>
            <p:cNvPr id="21" name="isļíďê">
              <a:extLst>
                <a:ext uri="{FF2B5EF4-FFF2-40B4-BE49-F238E27FC236}">
                  <a16:creationId xmlns:a16="http://schemas.microsoft.com/office/drawing/2014/main" id="{13B0FDA1-8433-3636-5981-0D42F5FBF2EC}"/>
                </a:ext>
              </a:extLst>
            </p:cNvPr>
            <p:cNvSpPr/>
            <p:nvPr/>
          </p:nvSpPr>
          <p:spPr>
            <a:xfrm rot="5400000" flipH="1" flipV="1">
              <a:off x="5238880" y="4545811"/>
              <a:ext cx="472770" cy="472770"/>
            </a:xfrm>
            <a:prstGeom prst="ellipse">
              <a:avLst/>
            </a:prstGeom>
            <a:pattFill prst="wdDnDiag">
              <a:fgClr>
                <a:schemeClr val="bg1">
                  <a:lumMod val="95000"/>
                </a:schemeClr>
              </a:fgClr>
              <a:bgClr>
                <a:schemeClr val="bg1"/>
              </a:bgClr>
            </a:patt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2500" lnSpcReduction="20000"/>
            </a:bodyPr>
            <a:lstStyle/>
            <a:p>
              <a:pPr algn="ctr" defTabSz="913765"/>
              <a:endParaRPr lang="zh-CN" altLang="en-US" sz="2000" b="1">
                <a:solidFill>
                  <a:schemeClr val="bg1"/>
                </a:solidFill>
                <a:cs typeface="+mn-ea"/>
                <a:sym typeface="+mn-lt"/>
              </a:endParaRPr>
            </a:p>
          </p:txBody>
        </p:sp>
      </p:grpSp>
      <p:sp>
        <p:nvSpPr>
          <p:cNvPr id="13" name="iṣľiḋê">
            <a:extLst>
              <a:ext uri="{FF2B5EF4-FFF2-40B4-BE49-F238E27FC236}">
                <a16:creationId xmlns:a16="http://schemas.microsoft.com/office/drawing/2014/main" id="{D7463BEB-B03E-B50B-6747-39D31B5DFCF3}"/>
              </a:ext>
            </a:extLst>
          </p:cNvPr>
          <p:cNvSpPr txBox="1"/>
          <p:nvPr/>
        </p:nvSpPr>
        <p:spPr>
          <a:xfrm>
            <a:off x="6089498" y="3449915"/>
            <a:ext cx="4688196" cy="1123228"/>
          </a:xfrm>
          <a:prstGeom prst="rect">
            <a:avLst/>
          </a:prstGeom>
          <a:noFill/>
          <a:ln>
            <a:noFill/>
          </a:ln>
        </p:spPr>
        <p:txBody>
          <a:bodyPr wrap="square" lIns="90000" tIns="46800" rIns="90000" bIns="46800" anchor="t" anchorCtr="0">
            <a:normAutofit/>
          </a:bodyPr>
          <a:lstStyle/>
          <a:p>
            <a:pPr>
              <a:buSzPct val="25000"/>
            </a:pPr>
            <a:r>
              <a:rPr lang="en-US" sz="1600" b="1" dirty="0" err="1">
                <a:latin typeface="Noto Sans"/>
                <a:ea typeface="Noto Sans"/>
                <a:cs typeface="+mn-ea"/>
                <a:sym typeface="+mn-lt"/>
              </a:rPr>
              <a:t>Độ</a:t>
            </a:r>
            <a:r>
              <a:rPr lang="en-US" sz="1600" b="1" dirty="0">
                <a:latin typeface="Noto Sans"/>
                <a:ea typeface="Noto Sans"/>
                <a:cs typeface="+mn-ea"/>
                <a:sym typeface="+mn-lt"/>
              </a:rPr>
              <a:t> </a:t>
            </a:r>
            <a:r>
              <a:rPr lang="en-US" sz="1600" b="1" dirty="0" err="1">
                <a:latin typeface="Noto Sans"/>
                <a:ea typeface="Noto Sans"/>
                <a:cs typeface="+mn-ea"/>
                <a:sym typeface="+mn-lt"/>
              </a:rPr>
              <a:t>chính</a:t>
            </a:r>
            <a:r>
              <a:rPr lang="en-US" sz="1600" b="1" dirty="0">
                <a:latin typeface="Noto Sans"/>
                <a:ea typeface="Noto Sans"/>
                <a:cs typeface="+mn-ea"/>
                <a:sym typeface="+mn-lt"/>
              </a:rPr>
              <a:t> </a:t>
            </a:r>
            <a:r>
              <a:rPr lang="en-US" sz="1600" b="1" dirty="0" err="1">
                <a:latin typeface="Noto Sans"/>
                <a:ea typeface="Noto Sans"/>
                <a:cs typeface="+mn-ea"/>
                <a:sym typeface="+mn-lt"/>
              </a:rPr>
              <a:t>xác</a:t>
            </a:r>
            <a:r>
              <a:rPr lang="en-US" sz="1600" b="1" dirty="0">
                <a:latin typeface="Noto Sans"/>
                <a:ea typeface="Noto Sans"/>
                <a:cs typeface="+mn-ea"/>
                <a:sym typeface="+mn-lt"/>
              </a:rPr>
              <a:t> </a:t>
            </a:r>
            <a:r>
              <a:rPr lang="en-US" sz="1600" b="1" dirty="0" err="1">
                <a:latin typeface="Noto Sans"/>
                <a:ea typeface="Noto Sans"/>
                <a:cs typeface="+mn-ea"/>
                <a:sym typeface="+mn-lt"/>
              </a:rPr>
              <a:t>cải</a:t>
            </a:r>
            <a:r>
              <a:rPr lang="en-US" sz="1600" b="1" dirty="0">
                <a:latin typeface="Noto Sans"/>
                <a:ea typeface="Noto Sans"/>
                <a:cs typeface="+mn-ea"/>
                <a:sym typeface="+mn-lt"/>
              </a:rPr>
              <a:t> </a:t>
            </a:r>
            <a:r>
              <a:rPr lang="en-US" sz="1600" b="1" dirty="0" err="1">
                <a:latin typeface="Noto Sans"/>
                <a:ea typeface="Noto Sans"/>
                <a:cs typeface="+mn-ea"/>
                <a:sym typeface="+mn-lt"/>
              </a:rPr>
              <a:t>thiện</a:t>
            </a:r>
            <a:r>
              <a:rPr lang="en-US" sz="1600" b="1" dirty="0">
                <a:latin typeface="Noto Sans"/>
                <a:ea typeface="Noto Sans"/>
                <a:cs typeface="+mn-ea"/>
                <a:sym typeface="+mn-lt"/>
              </a:rPr>
              <a:t> </a:t>
            </a:r>
            <a:r>
              <a:rPr lang="en-US" sz="1600" b="1" dirty="0" err="1">
                <a:latin typeface="Noto Sans"/>
                <a:ea typeface="Noto Sans"/>
                <a:cs typeface="+mn-ea"/>
                <a:sym typeface="+mn-lt"/>
              </a:rPr>
              <a:t>khi</a:t>
            </a:r>
            <a:r>
              <a:rPr lang="en-US" sz="1600" b="1" dirty="0">
                <a:latin typeface="Noto Sans"/>
                <a:ea typeface="Noto Sans"/>
                <a:cs typeface="+mn-ea"/>
                <a:sym typeface="+mn-lt"/>
              </a:rPr>
              <a:t> </a:t>
            </a:r>
            <a:r>
              <a:rPr lang="en-US" sz="1600" b="1" dirty="0" err="1">
                <a:latin typeface="Noto Sans"/>
                <a:ea typeface="Noto Sans"/>
                <a:cs typeface="+mn-ea"/>
                <a:sym typeface="+mn-lt"/>
              </a:rPr>
              <a:t>áp</a:t>
            </a:r>
            <a:r>
              <a:rPr lang="en-US" sz="1600" b="1" dirty="0">
                <a:latin typeface="Noto Sans"/>
                <a:ea typeface="Noto Sans"/>
                <a:cs typeface="+mn-ea"/>
                <a:sym typeface="+mn-lt"/>
              </a:rPr>
              <a:t> </a:t>
            </a:r>
            <a:r>
              <a:rPr lang="en-US" sz="1600" b="1" dirty="0" err="1">
                <a:latin typeface="Noto Sans"/>
                <a:ea typeface="Noto Sans"/>
                <a:cs typeface="+mn-ea"/>
                <a:sym typeface="+mn-lt"/>
              </a:rPr>
              <a:t>dụng</a:t>
            </a:r>
            <a:r>
              <a:rPr lang="en-US" sz="1600" b="1" dirty="0">
                <a:latin typeface="Noto Sans"/>
                <a:ea typeface="Noto Sans"/>
                <a:cs typeface="+mn-ea"/>
                <a:sym typeface="+mn-lt"/>
              </a:rPr>
              <a:t> </a:t>
            </a:r>
            <a:r>
              <a:rPr lang="en-US" sz="1600" b="1" dirty="0" err="1">
                <a:latin typeface="Noto Sans"/>
                <a:ea typeface="Noto Sans"/>
                <a:cs typeface="+mn-ea"/>
                <a:sym typeface="+mn-lt"/>
              </a:rPr>
              <a:t>phương</a:t>
            </a:r>
            <a:r>
              <a:rPr lang="en-US" sz="1600" b="1" dirty="0">
                <a:latin typeface="Noto Sans"/>
                <a:ea typeface="Noto Sans"/>
                <a:cs typeface="+mn-ea"/>
                <a:sym typeface="+mn-lt"/>
              </a:rPr>
              <a:t> </a:t>
            </a:r>
            <a:r>
              <a:rPr lang="en-US" sz="1600" b="1" dirty="0" err="1">
                <a:latin typeface="Noto Sans"/>
                <a:ea typeface="Noto Sans"/>
                <a:cs typeface="+mn-ea"/>
                <a:sym typeface="+mn-lt"/>
              </a:rPr>
              <a:t>pháp</a:t>
            </a:r>
            <a:r>
              <a:rPr lang="en-US" sz="1600" b="1" dirty="0">
                <a:latin typeface="Noto Sans"/>
                <a:ea typeface="Noto Sans"/>
                <a:cs typeface="+mn-ea"/>
                <a:sym typeface="+mn-lt"/>
              </a:rPr>
              <a:t> </a:t>
            </a:r>
            <a:r>
              <a:rPr lang="en-US" sz="1600" b="1" dirty="0" err="1">
                <a:latin typeface="Noto Sans"/>
                <a:ea typeface="Noto Sans"/>
                <a:cs typeface="+mn-ea"/>
                <a:sym typeface="+mn-lt"/>
              </a:rPr>
              <a:t>mới</a:t>
            </a:r>
            <a:endParaRPr lang="en-US" sz="1600" b="1" dirty="0">
              <a:cs typeface="+mn-ea"/>
              <a:sym typeface="+mn-lt"/>
            </a:endParaRPr>
          </a:p>
        </p:txBody>
      </p:sp>
      <p:sp>
        <p:nvSpPr>
          <p:cNvPr id="30" name="í$ḷïḓê">
            <a:extLst>
              <a:ext uri="{FF2B5EF4-FFF2-40B4-BE49-F238E27FC236}">
                <a16:creationId xmlns:a16="http://schemas.microsoft.com/office/drawing/2014/main" id="{4D0A4FAC-CDD6-0F0D-347E-842C95FF1966}"/>
              </a:ext>
            </a:extLst>
          </p:cNvPr>
          <p:cNvSpPr/>
          <p:nvPr/>
        </p:nvSpPr>
        <p:spPr>
          <a:xfrm>
            <a:off x="6037192" y="4381468"/>
            <a:ext cx="5288900" cy="2301427"/>
          </a:xfrm>
          <a:prstGeom prst="rect">
            <a:avLst/>
          </a:prstGeom>
        </p:spPr>
        <p:txBody>
          <a:bodyPr wrap="square">
            <a:normAutofit/>
          </a:bodyPr>
          <a:lstStyle/>
          <a:p>
            <a:pPr>
              <a:lnSpc>
                <a:spcPct val="120000"/>
              </a:lnSpc>
            </a:pPr>
            <a:r>
              <a:rPr lang="en-US" sz="1600" b="0" i="1" dirty="0">
                <a:solidFill>
                  <a:srgbClr val="000000"/>
                </a:solidFill>
                <a:effectLst/>
                <a:latin typeface="Placeholder Font"/>
              </a:rPr>
              <a:t>- </a:t>
            </a:r>
            <a:r>
              <a:rPr lang="en-US" sz="1600" i="1" dirty="0">
                <a:solidFill>
                  <a:srgbClr val="000000"/>
                </a:solidFill>
                <a:latin typeface="Placeholder Font"/>
              </a:rPr>
              <a:t>Đ</a:t>
            </a:r>
            <a:r>
              <a:rPr lang="vi-VN" sz="1600" b="0" i="1" dirty="0">
                <a:solidFill>
                  <a:srgbClr val="000000"/>
                </a:solidFill>
                <a:effectLst/>
                <a:latin typeface="Placeholder Font"/>
              </a:rPr>
              <a:t>ạt được mức tăng 52% về điểm F1 trong phân đoạn thực thể có tên</a:t>
            </a:r>
            <a:r>
              <a:rPr lang="en-US" sz="1600" b="0" i="1" dirty="0">
                <a:solidFill>
                  <a:srgbClr val="000000"/>
                </a:solidFill>
                <a:effectLst/>
                <a:latin typeface="Placeholder Font"/>
              </a:rPr>
              <a:t> </a:t>
            </a:r>
            <a:r>
              <a:rPr lang="en-US" sz="1600" b="0" i="1" dirty="0" err="1">
                <a:solidFill>
                  <a:srgbClr val="000000"/>
                </a:solidFill>
                <a:effectLst/>
                <a:latin typeface="Placeholder Font"/>
              </a:rPr>
              <a:t>khi</a:t>
            </a:r>
            <a:r>
              <a:rPr lang="en-US" sz="1600" b="0" i="1" dirty="0">
                <a:solidFill>
                  <a:srgbClr val="000000"/>
                </a:solidFill>
                <a:effectLst/>
                <a:latin typeface="Placeholder Font"/>
              </a:rPr>
              <a:t> </a:t>
            </a:r>
            <a:r>
              <a:rPr lang="en-US" sz="1600" b="0" i="1" dirty="0" err="1">
                <a:solidFill>
                  <a:srgbClr val="000000"/>
                </a:solidFill>
                <a:effectLst/>
                <a:latin typeface="Placeholder Font"/>
              </a:rPr>
              <a:t>sử</a:t>
            </a:r>
            <a:r>
              <a:rPr lang="en-US" sz="1600" b="0" i="1" dirty="0">
                <a:solidFill>
                  <a:srgbClr val="000000"/>
                </a:solidFill>
                <a:effectLst/>
                <a:latin typeface="Placeholder Font"/>
              </a:rPr>
              <a:t> </a:t>
            </a:r>
            <a:r>
              <a:rPr lang="en-US" sz="1600" b="0" i="1" dirty="0" err="1">
                <a:solidFill>
                  <a:srgbClr val="000000"/>
                </a:solidFill>
                <a:effectLst/>
                <a:latin typeface="Placeholder Font"/>
              </a:rPr>
              <a:t>dụng</a:t>
            </a:r>
            <a:r>
              <a:rPr lang="en-US" sz="1600" b="0" i="1" dirty="0">
                <a:solidFill>
                  <a:srgbClr val="000000"/>
                </a:solidFill>
                <a:effectLst/>
                <a:latin typeface="Placeholder Font"/>
              </a:rPr>
              <a:t> </a:t>
            </a:r>
            <a:r>
              <a:rPr lang="vi-VN" sz="1600" b="0" i="1" dirty="0">
                <a:solidFill>
                  <a:srgbClr val="000000"/>
                </a:solidFill>
                <a:effectLst/>
                <a:latin typeface="Placeholder Font"/>
              </a:rPr>
              <a:t>phương pháp giám sát từ xa, áp dụng LabeledLDA (Ramage và cộng sự, 2009)</a:t>
            </a:r>
            <a:endParaRPr lang="en-US" sz="1600" b="0" i="1" dirty="0">
              <a:solidFill>
                <a:srgbClr val="000000"/>
              </a:solidFill>
              <a:effectLst/>
              <a:latin typeface="Placeholder Font"/>
            </a:endParaRPr>
          </a:p>
          <a:p>
            <a:pPr>
              <a:lnSpc>
                <a:spcPct val="120000"/>
              </a:lnSpc>
            </a:pPr>
            <a:r>
              <a:rPr lang="en-US" sz="1600" b="0" i="1" dirty="0">
                <a:solidFill>
                  <a:srgbClr val="000000"/>
                </a:solidFill>
                <a:effectLst/>
                <a:latin typeface="Placeholder Font"/>
              </a:rPr>
              <a:t>- </a:t>
            </a:r>
            <a:r>
              <a:rPr lang="en-US" sz="1600" i="1" dirty="0">
                <a:solidFill>
                  <a:srgbClr val="000000"/>
                </a:solidFill>
                <a:latin typeface="Placeholder Font"/>
              </a:rPr>
              <a:t>T</a:t>
            </a:r>
            <a:r>
              <a:rPr lang="vi-VN" sz="1600" b="0" i="1" dirty="0">
                <a:solidFill>
                  <a:srgbClr val="000000"/>
                </a:solidFill>
                <a:effectLst/>
                <a:latin typeface="Placeholder Font"/>
              </a:rPr>
              <a:t>ăng điểm F1 lên 25% so với phương pháp đồng huấn luyện (co-training) (Blum và Mitchell, 1998; Yarowsky, 1995) trong nhiệm vụ phân loại thực thể có tên trong tweet.</a:t>
            </a:r>
            <a:endParaRPr lang="en-US" altLang="zh-CN" sz="1600" i="1" dirty="0">
              <a:cs typeface="+mn-ea"/>
              <a:sym typeface="+mn-lt"/>
            </a:endParaRPr>
          </a:p>
        </p:txBody>
      </p:sp>
      <p:grpSp>
        <p:nvGrpSpPr>
          <p:cNvPr id="5" name="组合 20">
            <a:extLst>
              <a:ext uri="{FF2B5EF4-FFF2-40B4-BE49-F238E27FC236}">
                <a16:creationId xmlns:a16="http://schemas.microsoft.com/office/drawing/2014/main" id="{07574EF3-E6EF-0B75-DEE1-E0353BEA771B}"/>
              </a:ext>
            </a:extLst>
          </p:cNvPr>
          <p:cNvGrpSpPr/>
          <p:nvPr/>
        </p:nvGrpSpPr>
        <p:grpSpPr>
          <a:xfrm>
            <a:off x="247750" y="313645"/>
            <a:ext cx="3898223" cy="685800"/>
            <a:chOff x="260630" y="274320"/>
            <a:chExt cx="3075605" cy="685800"/>
          </a:xfrm>
        </p:grpSpPr>
        <p:sp>
          <p:nvSpPr>
            <p:cNvPr id="6" name="TextBox 55">
              <a:extLst>
                <a:ext uri="{FF2B5EF4-FFF2-40B4-BE49-F238E27FC236}">
                  <a16:creationId xmlns:a16="http://schemas.microsoft.com/office/drawing/2014/main" id="{D3A450C4-1584-12E4-0FE8-6CEF4BAB1D61}"/>
                </a:ext>
              </a:extLst>
            </p:cNvPr>
            <p:cNvSpPr txBox="1"/>
            <p:nvPr/>
          </p:nvSpPr>
          <p:spPr>
            <a:xfrm>
              <a:off x="1007389" y="334316"/>
              <a:ext cx="2328846" cy="321949"/>
            </a:xfrm>
            <a:prstGeom prst="rect">
              <a:avLst/>
            </a:prstGeom>
            <a:noFill/>
          </p:spPr>
          <p:txBody>
            <a:bodyPr wrap="square" lIns="68571" tIns="34285" rIns="68571" bIns="34285" rtlCol="0">
              <a:noAutofit/>
            </a:bodyPr>
            <a:lstStyle/>
            <a:p>
              <a:r>
                <a:rPr lang="en-US" altLang="vi-VN" sz="2400" b="1" dirty="0">
                  <a:solidFill>
                    <a:schemeClr val="tx1">
                      <a:lumMod val="75000"/>
                      <a:lumOff val="25000"/>
                    </a:schemeClr>
                  </a:solidFill>
                  <a:latin typeface="Noto Sans"/>
                  <a:ea typeface="Noto Sans"/>
                  <a:cs typeface="+mn-ea"/>
                  <a:sym typeface="+mn-lt"/>
                </a:rPr>
                <a:t>GIỚI THIỆU NER</a:t>
              </a:r>
              <a:endParaRPr lang="vi-VN" altLang="vi-VN" sz="2400" b="1" dirty="0">
                <a:solidFill>
                  <a:schemeClr val="tx1">
                    <a:lumMod val="75000"/>
                    <a:lumOff val="25000"/>
                  </a:schemeClr>
                </a:solidFill>
                <a:latin typeface="Noto Sans"/>
                <a:ea typeface="Noto Sans"/>
                <a:cs typeface="+mn-ea"/>
                <a:sym typeface="+mn-lt"/>
              </a:endParaRPr>
            </a:p>
          </p:txBody>
        </p:sp>
        <p:sp>
          <p:nvSpPr>
            <p:cNvPr id="7" name="椭圆 23">
              <a:extLst>
                <a:ext uri="{FF2B5EF4-FFF2-40B4-BE49-F238E27FC236}">
                  <a16:creationId xmlns:a16="http://schemas.microsoft.com/office/drawing/2014/main" id="{81CE1B8D-7C36-4931-DA67-3C49D9EED869}"/>
                </a:ext>
              </a:extLst>
            </p:cNvPr>
            <p:cNvSpPr/>
            <p:nvPr/>
          </p:nvSpPr>
          <p:spPr>
            <a:xfrm>
              <a:off x="260630" y="274320"/>
              <a:ext cx="60726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vi-VN" altLang="vi-VN" sz="1900" dirty="0">
                  <a:solidFill>
                    <a:schemeClr val="bg1"/>
                  </a:solidFill>
                  <a:latin typeface="Noto Sans"/>
                  <a:ea typeface="Noto Sans"/>
                </a:rPr>
                <a:t>01</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Tree>
    <p:custDataLst>
      <p:tags r:id="rId1"/>
    </p:custDataLst>
    <p:extLst>
      <p:ext uri="{BB962C8B-B14F-4D97-AF65-F5344CB8AC3E}">
        <p14:creationId xmlns:p14="http://schemas.microsoft.com/office/powerpoint/2010/main" val="6159722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100000">
              <a:srgbClr val="093E4C"/>
            </a:gs>
            <a:gs pos="55000">
              <a:srgbClr val="115764"/>
            </a:gs>
          </a:gsLst>
          <a:lin ang="6600000" scaled="0"/>
        </a:gra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B59073F9-50B3-09BA-6D44-57FE55CAACFB}"/>
              </a:ext>
            </a:extLst>
          </p:cNvPr>
          <p:cNvPicPr>
            <a:picLocks noChangeAspect="1"/>
          </p:cNvPicPr>
          <p:nvPr/>
        </p:nvPicPr>
        <p:blipFill>
          <a:blip r:embed="rId2">
            <a:extLst>
              <a:ext uri="{28A0092B-C50C-407E-A947-70E740481C1C}">
                <a14:useLocalDpi xmlns:a14="http://schemas.microsoft.com/office/drawing/2010/main" val="0"/>
              </a:ext>
            </a:extLst>
          </a:blip>
          <a:srcRect l="11234" t="29777" r="11154" b="26566"/>
          <a:stretch>
            <a:fillRect/>
          </a:stretch>
        </p:blipFill>
        <p:spPr>
          <a:xfrm>
            <a:off x="-1" y="-1"/>
            <a:ext cx="12192001" cy="6858001"/>
          </a:xfrm>
          <a:prstGeom prst="rect">
            <a:avLst/>
          </a:prstGeom>
        </p:spPr>
      </p:pic>
      <p:pic>
        <p:nvPicPr>
          <p:cNvPr id="29" name="图片 28">
            <a:extLst>
              <a:ext uri="{FF2B5EF4-FFF2-40B4-BE49-F238E27FC236}">
                <a16:creationId xmlns:a16="http://schemas.microsoft.com/office/drawing/2014/main" id="{0D9B11EC-ABB3-093C-B0E2-D6DF672490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160" y="0"/>
            <a:ext cx="5196840" cy="2270760"/>
          </a:xfrm>
          <a:prstGeom prst="rect">
            <a:avLst/>
          </a:prstGeom>
        </p:spPr>
      </p:pic>
      <p:pic>
        <p:nvPicPr>
          <p:cNvPr id="23" name="图片 22">
            <a:extLst>
              <a:ext uri="{FF2B5EF4-FFF2-40B4-BE49-F238E27FC236}">
                <a16:creationId xmlns:a16="http://schemas.microsoft.com/office/drawing/2014/main" id="{17F31ED2-80B0-6567-1D89-BE64F2EC9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35078">
            <a:off x="-1477096" y="-655604"/>
            <a:ext cx="6915721" cy="10373582"/>
          </a:xfrm>
          <a:prstGeom prst="rect">
            <a:avLst/>
          </a:prstGeom>
        </p:spPr>
      </p:pic>
      <p:sp>
        <p:nvSpPr>
          <p:cNvPr id="24" name="文本框 23">
            <a:extLst>
              <a:ext uri="{FF2B5EF4-FFF2-40B4-BE49-F238E27FC236}">
                <a16:creationId xmlns:a16="http://schemas.microsoft.com/office/drawing/2014/main" id="{32E38D1C-D9F0-3E31-4BED-8446FEFA78A0}"/>
              </a:ext>
            </a:extLst>
          </p:cNvPr>
          <p:cNvSpPr txBox="1"/>
          <p:nvPr/>
        </p:nvSpPr>
        <p:spPr>
          <a:xfrm>
            <a:off x="5484314" y="3007535"/>
            <a:ext cx="6033235" cy="769855"/>
          </a:xfrm>
          <a:prstGeom prst="rect">
            <a:avLst/>
          </a:prstGeom>
          <a:noFill/>
        </p:spPr>
        <p:txBody>
          <a:bodyPr wrap="square" rtlCol="0">
            <a:normAutofit/>
          </a:bodyPr>
          <a:lstStyle/>
          <a:p>
            <a:pPr algn="dist"/>
            <a:r>
              <a:rPr lang="en-US" sz="3200" dirty="0">
                <a:solidFill>
                  <a:schemeClr val="bg1"/>
                </a:solidFill>
              </a:rPr>
              <a:t>Shallow Syntax in Tweets</a:t>
            </a:r>
            <a:endParaRPr kumimoji="1" lang="vi-VN" altLang="vi-VN" sz="2900" dirty="0">
              <a:solidFill>
                <a:schemeClr val="bg1"/>
              </a:solidFill>
              <a:latin typeface="Noto Sans"/>
              <a:ea typeface="Noto Sans"/>
              <a:cs typeface="+mn-ea"/>
              <a:sym typeface="+mn-lt"/>
            </a:endParaRPr>
          </a:p>
        </p:txBody>
      </p:sp>
      <p:sp>
        <p:nvSpPr>
          <p:cNvPr id="26" name="文本框 25">
            <a:extLst>
              <a:ext uri="{FF2B5EF4-FFF2-40B4-BE49-F238E27FC236}">
                <a16:creationId xmlns:a16="http://schemas.microsoft.com/office/drawing/2014/main" id="{375181C5-E641-A82B-B8C6-1ADBB817DE7F}"/>
              </a:ext>
            </a:extLst>
          </p:cNvPr>
          <p:cNvSpPr txBox="1"/>
          <p:nvPr/>
        </p:nvSpPr>
        <p:spPr>
          <a:xfrm>
            <a:off x="6969289" y="2191000"/>
            <a:ext cx="2103949" cy="646481"/>
          </a:xfrm>
          <a:prstGeom prst="rect">
            <a:avLst/>
          </a:prstGeom>
          <a:noFill/>
        </p:spPr>
        <p:txBody>
          <a:bodyPr wrap="none" rtlCol="0">
            <a:normAutofit lnSpcReduction="10000"/>
          </a:bodyPr>
          <a:lstStyle/>
          <a:p>
            <a:pPr algn="ctr"/>
            <a:r>
              <a:rPr lang="vi-VN" altLang="vi-VN" sz="4000" dirty="0">
                <a:gradFill>
                  <a:gsLst>
                    <a:gs pos="0">
                      <a:srgbClr val="4ED7F7"/>
                    </a:gs>
                    <a:gs pos="44000">
                      <a:srgbClr val="6DE1F2"/>
                    </a:gs>
                    <a:gs pos="100000">
                      <a:srgbClr val="84F6DF"/>
                    </a:gs>
                  </a:gsLst>
                  <a:lin ang="5400000" scaled="1"/>
                </a:gradFill>
                <a:latin typeface="Noto Sans"/>
                <a:ea typeface="Noto Sans"/>
              </a:rPr>
              <a:t>PHẦN</a:t>
            </a:r>
            <a:r>
              <a:rPr lang="en-US" altLang="vi-VN" sz="3600" dirty="0">
                <a:gradFill>
                  <a:gsLst>
                    <a:gs pos="0">
                      <a:srgbClr val="4ED7F7"/>
                    </a:gs>
                    <a:gs pos="44000">
                      <a:srgbClr val="6DE1F2"/>
                    </a:gs>
                    <a:gs pos="100000">
                      <a:srgbClr val="84F6DF"/>
                    </a:gs>
                  </a:gsLst>
                  <a:lin ang="5400000" scaled="1"/>
                </a:gradFill>
                <a:latin typeface="Noto Sans"/>
                <a:ea typeface="Noto Sans"/>
              </a:rPr>
              <a:t> </a:t>
            </a:r>
            <a:r>
              <a:rPr lang="vi-VN" altLang="vi-VN" sz="3600" dirty="0">
                <a:gradFill>
                  <a:gsLst>
                    <a:gs pos="0">
                      <a:srgbClr val="4ED7F7"/>
                    </a:gs>
                    <a:gs pos="44000">
                      <a:srgbClr val="6DE1F2"/>
                    </a:gs>
                    <a:gs pos="100000">
                      <a:srgbClr val="84F6DF"/>
                    </a:gs>
                  </a:gsLst>
                  <a:lin ang="5400000" scaled="1"/>
                </a:gradFill>
                <a:latin typeface="Noto Sans"/>
                <a:ea typeface="Noto Sans"/>
              </a:rPr>
              <a:t>02</a:t>
            </a:r>
            <a:endParaRPr lang="zh-CN" altLang="en-US" sz="3600" dirty="0">
              <a:gradFill>
                <a:gsLst>
                  <a:gs pos="0">
                    <a:srgbClr val="4ED7F7"/>
                  </a:gs>
                  <a:gs pos="44000">
                    <a:srgbClr val="6DE1F2"/>
                  </a:gs>
                  <a:gs pos="100000">
                    <a:srgbClr val="84F6DF"/>
                  </a:gs>
                </a:gsLst>
                <a:lin ang="5400000" scaled="1"/>
              </a:gradFill>
              <a:latin typeface="思源宋体 CN Heavy" panose="02020900000000000000" pitchFamily="18" charset="-122"/>
              <a:ea typeface="思源宋体 CN Heavy" panose="02020900000000000000" pitchFamily="18" charset="-122"/>
            </a:endParaRPr>
          </a:p>
        </p:txBody>
      </p:sp>
    </p:spTree>
    <p:extLst>
      <p:ext uri="{BB962C8B-B14F-4D97-AF65-F5344CB8AC3E}">
        <p14:creationId xmlns:p14="http://schemas.microsoft.com/office/powerpoint/2010/main" val="26446830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20">
            <a:extLst>
              <a:ext uri="{FF2B5EF4-FFF2-40B4-BE49-F238E27FC236}">
                <a16:creationId xmlns:a16="http://schemas.microsoft.com/office/drawing/2014/main" id="{9948B5FA-6D32-E4A8-24C3-92C9ACCDC678}"/>
              </a:ext>
            </a:extLst>
          </p:cNvPr>
          <p:cNvGrpSpPr/>
          <p:nvPr/>
        </p:nvGrpSpPr>
        <p:grpSpPr>
          <a:xfrm>
            <a:off x="247751" y="249504"/>
            <a:ext cx="5354396" cy="685800"/>
            <a:chOff x="260630" y="274320"/>
            <a:chExt cx="5354396" cy="685800"/>
          </a:xfrm>
        </p:grpSpPr>
        <p:sp>
          <p:nvSpPr>
            <p:cNvPr id="38" name="TextBox 55">
              <a:extLst>
                <a:ext uri="{FF2B5EF4-FFF2-40B4-BE49-F238E27FC236}">
                  <a16:creationId xmlns:a16="http://schemas.microsoft.com/office/drawing/2014/main" id="{115D23D0-1987-51B6-5596-9C856591367D}"/>
                </a:ext>
              </a:extLst>
            </p:cNvPr>
            <p:cNvSpPr txBox="1"/>
            <p:nvPr/>
          </p:nvSpPr>
          <p:spPr>
            <a:xfrm>
              <a:off x="946429" y="366501"/>
              <a:ext cx="4668597" cy="417071"/>
            </a:xfrm>
            <a:prstGeom prst="rect">
              <a:avLst/>
            </a:prstGeom>
            <a:noFill/>
          </p:spPr>
          <p:txBody>
            <a:bodyPr wrap="square" lIns="68571" tIns="34285" rIns="68571" bIns="34285" rtlCol="0">
              <a:noAutofit/>
            </a:bodyPr>
            <a:lstStyle/>
            <a:p>
              <a:pPr algn="ctr"/>
              <a:r>
                <a:rPr lang="en-US" sz="3200" b="1" dirty="0"/>
                <a:t>Shallow Syntax in Tweets</a:t>
              </a:r>
              <a:endParaRPr lang="vi-VN" altLang="vi-VN" sz="3200" b="1" dirty="0">
                <a:solidFill>
                  <a:schemeClr val="tx1">
                    <a:lumMod val="75000"/>
                    <a:lumOff val="25000"/>
                  </a:schemeClr>
                </a:solidFill>
                <a:latin typeface="Noto Sans"/>
                <a:ea typeface="Noto Sans"/>
                <a:cs typeface="+mn-ea"/>
                <a:sym typeface="+mn-lt"/>
              </a:endParaRPr>
            </a:p>
          </p:txBody>
        </p:sp>
        <p:sp>
          <p:nvSpPr>
            <p:cNvPr id="39" name="椭圆 23">
              <a:extLst>
                <a:ext uri="{FF2B5EF4-FFF2-40B4-BE49-F238E27FC236}">
                  <a16:creationId xmlns:a16="http://schemas.microsoft.com/office/drawing/2014/main" id="{8E0E8066-6E4A-2F41-67E8-EEA948D845B4}"/>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vi-VN" sz="1900" dirty="0">
                  <a:solidFill>
                    <a:schemeClr val="bg1"/>
                  </a:solidFill>
                  <a:latin typeface="Noto Sans"/>
                  <a:ea typeface="Noto Sans"/>
                </a:rPr>
                <a:t>2</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pic>
        <p:nvPicPr>
          <p:cNvPr id="5" name="Picture 4">
            <a:extLst>
              <a:ext uri="{FF2B5EF4-FFF2-40B4-BE49-F238E27FC236}">
                <a16:creationId xmlns:a16="http://schemas.microsoft.com/office/drawing/2014/main" id="{8C52E5A5-BD02-8FE8-F49A-713B490F65B6}"/>
              </a:ext>
            </a:extLst>
          </p:cNvPr>
          <p:cNvPicPr>
            <a:picLocks noChangeAspect="1"/>
          </p:cNvPicPr>
          <p:nvPr/>
        </p:nvPicPr>
        <p:blipFill>
          <a:blip r:embed="rId3"/>
          <a:stretch>
            <a:fillRect/>
          </a:stretch>
        </p:blipFill>
        <p:spPr>
          <a:xfrm>
            <a:off x="6667533" y="935304"/>
            <a:ext cx="5190157" cy="5154211"/>
          </a:xfrm>
          <a:prstGeom prst="rect">
            <a:avLst/>
          </a:prstGeom>
        </p:spPr>
      </p:pic>
      <p:sp>
        <p:nvSpPr>
          <p:cNvPr id="6" name="TextBox 5">
            <a:extLst>
              <a:ext uri="{FF2B5EF4-FFF2-40B4-BE49-F238E27FC236}">
                <a16:creationId xmlns:a16="http://schemas.microsoft.com/office/drawing/2014/main" id="{7E3590EE-2B11-D7FC-64B7-4C5513FCD08F}"/>
              </a:ext>
            </a:extLst>
          </p:cNvPr>
          <p:cNvSpPr txBox="1"/>
          <p:nvPr/>
        </p:nvSpPr>
        <p:spPr>
          <a:xfrm>
            <a:off x="778213" y="1060313"/>
            <a:ext cx="5000017" cy="1600438"/>
          </a:xfrm>
          <a:prstGeom prst="rect">
            <a:avLst/>
          </a:prstGeom>
          <a:noFill/>
        </p:spPr>
        <p:txBody>
          <a:bodyPr wrap="square" rtlCol="0">
            <a:spAutoFit/>
          </a:bodyPr>
          <a:lstStyle/>
          <a:p>
            <a:r>
              <a:rPr lang="en-US" sz="2000" b="1" dirty="0" err="1"/>
              <a:t>Có</a:t>
            </a:r>
            <a:r>
              <a:rPr lang="en-US" sz="2000" b="1" dirty="0"/>
              <a:t> 2 </a:t>
            </a:r>
            <a:r>
              <a:rPr lang="en-US" sz="2000" b="1" dirty="0" err="1"/>
              <a:t>nhiệu</a:t>
            </a:r>
            <a:r>
              <a:rPr lang="en-US" sz="2000" b="1" dirty="0"/>
              <a:t> </a:t>
            </a:r>
            <a:r>
              <a:rPr lang="en-US" sz="2000" b="1" dirty="0" err="1"/>
              <a:t>vụ</a:t>
            </a:r>
            <a:r>
              <a:rPr lang="en-US" sz="2000" b="1" dirty="0"/>
              <a:t> </a:t>
            </a:r>
            <a:r>
              <a:rPr lang="en-US" sz="2000" b="1" dirty="0" err="1"/>
              <a:t>chính</a:t>
            </a:r>
            <a:r>
              <a:rPr lang="en-US" sz="2000" b="1" dirty="0"/>
              <a:t> </a:t>
            </a:r>
            <a:r>
              <a:rPr lang="en-US" sz="2000" dirty="0"/>
              <a:t>:</a:t>
            </a:r>
          </a:p>
          <a:p>
            <a:endParaRPr lang="en-US" sz="2000" dirty="0"/>
          </a:p>
          <a:p>
            <a:pPr marL="285750" indent="-285750">
              <a:buFont typeface="Arial" panose="020B0604020202020204" pitchFamily="34" charset="0"/>
              <a:buChar char="•"/>
            </a:pPr>
            <a:r>
              <a:rPr lang="en-US" sz="2000" dirty="0" err="1">
                <a:latin typeface="Aptos" panose="020B0004020202020204" pitchFamily="34" charset="0"/>
                <a:ea typeface="Aptos" panose="020B0004020202020204" pitchFamily="34" charset="0"/>
                <a:cs typeface="Times New Roman" panose="02020603050405020304" pitchFamily="18" charset="0"/>
              </a:rPr>
              <a:t>G</a:t>
            </a:r>
            <a:r>
              <a:rPr lang="en-US" sz="2000" dirty="0" err="1">
                <a:effectLst/>
                <a:latin typeface="Aptos" panose="020B0004020202020204" pitchFamily="34" charset="0"/>
                <a:ea typeface="Aptos" panose="020B0004020202020204" pitchFamily="34" charset="0"/>
                <a:cs typeface="Times New Roman" panose="02020603050405020304" pitchFamily="18" charset="0"/>
              </a:rPr>
              <a:t>án</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r>
              <a:rPr lang="en-US" sz="2000" dirty="0" err="1">
                <a:effectLst/>
                <a:latin typeface="Aptos" panose="020B0004020202020204" pitchFamily="34" charset="0"/>
                <a:ea typeface="Aptos" panose="020B0004020202020204" pitchFamily="34" charset="0"/>
                <a:cs typeface="Times New Roman" panose="02020603050405020304" pitchFamily="18" charset="0"/>
              </a:rPr>
              <a:t>nhãn</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r>
              <a:rPr lang="en-US" sz="2000" dirty="0" err="1">
                <a:effectLst/>
                <a:latin typeface="Aptos" panose="020B0004020202020204" pitchFamily="34" charset="0"/>
                <a:ea typeface="Aptos" panose="020B0004020202020204" pitchFamily="34" charset="0"/>
                <a:cs typeface="Times New Roman" panose="02020603050405020304" pitchFamily="18" charset="0"/>
              </a:rPr>
              <a:t>từ</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r>
              <a:rPr lang="en-US" sz="20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2000" dirty="0">
                <a:effectLst/>
                <a:latin typeface="Aptos" panose="020B0004020202020204" pitchFamily="34" charset="0"/>
                <a:ea typeface="Aptos" panose="020B0004020202020204" pitchFamily="34" charset="0"/>
                <a:cs typeface="Times New Roman" panose="02020603050405020304" pitchFamily="18" charset="0"/>
              </a:rPr>
              <a:t> (POS tagging) </a:t>
            </a:r>
          </a:p>
          <a:p>
            <a:pPr marL="285750" indent="-285750">
              <a:buFont typeface="Arial" panose="020B0604020202020204" pitchFamily="34" charset="0"/>
              <a:buChar char="•"/>
            </a:pPr>
            <a:r>
              <a:rPr lang="en-US" sz="20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r>
              <a:rPr lang="en-US" sz="2000" dirty="0" err="1">
                <a:effectLst/>
                <a:latin typeface="Aptos" panose="020B0004020202020204" pitchFamily="34" charset="0"/>
                <a:ea typeface="Aptos" panose="020B0004020202020204" pitchFamily="34" charset="0"/>
                <a:cs typeface="Times New Roman" panose="02020603050405020304" pitchFamily="18" charset="0"/>
              </a:rPr>
              <a:t>cụm</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r>
              <a:rPr lang="en-US" sz="2000" dirty="0" err="1">
                <a:effectLst/>
                <a:latin typeface="Aptos" panose="020B0004020202020204" pitchFamily="34" charset="0"/>
                <a:ea typeface="Aptos" panose="020B0004020202020204" pitchFamily="34" charset="0"/>
                <a:cs typeface="Times New Roman" panose="02020603050405020304" pitchFamily="18" charset="0"/>
              </a:rPr>
              <a:t>danh</a:t>
            </a:r>
            <a:r>
              <a:rPr lang="en-US" sz="2000" dirty="0">
                <a:effectLst/>
                <a:latin typeface="Aptos" panose="020B0004020202020204" pitchFamily="34" charset="0"/>
                <a:ea typeface="Aptos" panose="020B0004020202020204" pitchFamily="34" charset="0"/>
                <a:cs typeface="Times New Roman" panose="02020603050405020304" pitchFamily="18" charset="0"/>
              </a:rPr>
              <a:t> </a:t>
            </a:r>
            <a:r>
              <a:rPr lang="en-US" sz="2000" dirty="0" err="1">
                <a:effectLst/>
                <a:latin typeface="Aptos" panose="020B0004020202020204" pitchFamily="34" charset="0"/>
                <a:ea typeface="Aptos" panose="020B0004020202020204" pitchFamily="34" charset="0"/>
                <a:cs typeface="Times New Roman" panose="02020603050405020304" pitchFamily="18" charset="0"/>
              </a:rPr>
              <a:t>từ</a:t>
            </a:r>
            <a:endParaRPr lang="en-US" sz="2000" dirty="0"/>
          </a:p>
          <a:p>
            <a:endParaRPr lang="en-US" dirty="0"/>
          </a:p>
        </p:txBody>
      </p:sp>
      <p:pic>
        <p:nvPicPr>
          <p:cNvPr id="1026" name="Picture 2" descr="[NLP] Xử lý POS với thuật toán Conditional Random Fields - Trí tuệ nhân tạo">
            <a:extLst>
              <a:ext uri="{FF2B5EF4-FFF2-40B4-BE49-F238E27FC236}">
                <a16:creationId xmlns:a16="http://schemas.microsoft.com/office/drawing/2014/main" id="{201956FE-7ED3-9E5A-86BF-D4B00AEC0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10" y="2839198"/>
            <a:ext cx="6140742" cy="307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2039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0">
            <a:extLst>
              <a:ext uri="{FF2B5EF4-FFF2-40B4-BE49-F238E27FC236}">
                <a16:creationId xmlns:a16="http://schemas.microsoft.com/office/drawing/2014/main" id="{65C22673-8C82-8115-9CF3-78F1A6FE13AC}"/>
              </a:ext>
            </a:extLst>
          </p:cNvPr>
          <p:cNvGrpSpPr/>
          <p:nvPr/>
        </p:nvGrpSpPr>
        <p:grpSpPr>
          <a:xfrm>
            <a:off x="247751" y="249504"/>
            <a:ext cx="5044096" cy="685800"/>
            <a:chOff x="260630" y="274320"/>
            <a:chExt cx="5044096" cy="685800"/>
          </a:xfrm>
        </p:grpSpPr>
        <p:sp>
          <p:nvSpPr>
            <p:cNvPr id="6" name="TextBox 55">
              <a:extLst>
                <a:ext uri="{FF2B5EF4-FFF2-40B4-BE49-F238E27FC236}">
                  <a16:creationId xmlns:a16="http://schemas.microsoft.com/office/drawing/2014/main" id="{24C39493-6ACB-6393-727A-58BA3CF912DD}"/>
                </a:ext>
              </a:extLst>
            </p:cNvPr>
            <p:cNvSpPr txBox="1"/>
            <p:nvPr/>
          </p:nvSpPr>
          <p:spPr>
            <a:xfrm>
              <a:off x="982018" y="431975"/>
              <a:ext cx="4322708" cy="370490"/>
            </a:xfrm>
            <a:prstGeom prst="rect">
              <a:avLst/>
            </a:prstGeom>
            <a:noFill/>
          </p:spPr>
          <p:txBody>
            <a:bodyPr wrap="square" lIns="68571" tIns="34285" rIns="68571" bIns="34285" rtlCol="0">
              <a:noAutofit/>
            </a:bodyPr>
            <a:lstStyle/>
            <a:p>
              <a:pPr algn="ctr"/>
              <a:r>
                <a:rPr lang="en-US" altLang="vi-VN" sz="2400" b="1" dirty="0">
                  <a:solidFill>
                    <a:schemeClr val="tx1">
                      <a:lumMod val="75000"/>
                      <a:lumOff val="25000"/>
                    </a:schemeClr>
                  </a:solidFill>
                  <a:latin typeface="Noto Sans"/>
                  <a:ea typeface="Noto Sans"/>
                  <a:cs typeface="+mn-ea"/>
                  <a:sym typeface="+mn-lt"/>
                </a:rPr>
                <a:t>PART OF SPEECH TAGGING</a:t>
              </a:r>
              <a:endParaRPr lang="vi-VN" altLang="vi-VN" sz="2400" b="1" dirty="0">
                <a:solidFill>
                  <a:schemeClr val="tx1">
                    <a:lumMod val="75000"/>
                    <a:lumOff val="25000"/>
                  </a:schemeClr>
                </a:solidFill>
                <a:latin typeface="Noto Sans"/>
                <a:ea typeface="Noto Sans"/>
                <a:cs typeface="+mn-ea"/>
                <a:sym typeface="+mn-lt"/>
              </a:endParaRPr>
            </a:p>
          </p:txBody>
        </p:sp>
        <p:sp>
          <p:nvSpPr>
            <p:cNvPr id="7" name="椭圆 23">
              <a:extLst>
                <a:ext uri="{FF2B5EF4-FFF2-40B4-BE49-F238E27FC236}">
                  <a16:creationId xmlns:a16="http://schemas.microsoft.com/office/drawing/2014/main" id="{AB9638A9-A217-660A-34A2-9CD1C34A7142}"/>
                </a:ext>
              </a:extLst>
            </p:cNvPr>
            <p:cNvSpPr/>
            <p:nvPr/>
          </p:nvSpPr>
          <p:spPr>
            <a:xfrm>
              <a:off x="260630" y="274320"/>
              <a:ext cx="685800" cy="685800"/>
            </a:xfrm>
            <a:prstGeom prst="ellipse">
              <a:avLst/>
            </a:prstGeom>
            <a:gradFill>
              <a:gsLst>
                <a:gs pos="0">
                  <a:srgbClr val="115764"/>
                </a:gs>
                <a:gs pos="100000">
                  <a:srgbClr val="00156E"/>
                </a:gs>
              </a:gsLst>
              <a:lin ang="5400000" scaled="1"/>
            </a:gradFill>
            <a:ln w="381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vi-VN" sz="1900" dirty="0">
                  <a:solidFill>
                    <a:schemeClr val="bg1"/>
                  </a:solidFill>
                  <a:latin typeface="Noto Sans"/>
                  <a:ea typeface="Noto Sans"/>
                </a:rPr>
                <a:t>2.1</a:t>
              </a:r>
              <a:endParaRPr lang="zh-CN" altLang="en-US" sz="1900" dirty="0">
                <a:solidFill>
                  <a:schemeClr val="bg1"/>
                </a:solidFill>
                <a:latin typeface="思源宋体 CN Heavy" panose="02020900000000000000" pitchFamily="18" charset="-122"/>
                <a:ea typeface="思源宋体 CN Heavy" panose="02020900000000000000" pitchFamily="18" charset="-122"/>
              </a:endParaRPr>
            </a:p>
          </p:txBody>
        </p:sp>
      </p:grpSp>
      <p:sp>
        <p:nvSpPr>
          <p:cNvPr id="2" name="TextBox 1">
            <a:extLst>
              <a:ext uri="{FF2B5EF4-FFF2-40B4-BE49-F238E27FC236}">
                <a16:creationId xmlns:a16="http://schemas.microsoft.com/office/drawing/2014/main" id="{9EB8BF8B-85EB-253C-EF9D-83DECD6EDB97}"/>
              </a:ext>
            </a:extLst>
          </p:cNvPr>
          <p:cNvSpPr txBox="1"/>
          <p:nvPr/>
        </p:nvSpPr>
        <p:spPr>
          <a:xfrm>
            <a:off x="502211" y="1050585"/>
            <a:ext cx="6476105" cy="1200329"/>
          </a:xfrm>
          <a:prstGeom prst="rect">
            <a:avLst/>
          </a:prstGeom>
          <a:noFill/>
        </p:spPr>
        <p:txBody>
          <a:bodyPr wrap="square" rtlCol="0">
            <a:spAutoFit/>
          </a:bodyPr>
          <a:lstStyle/>
          <a:p>
            <a:pPr lvl="0" eaLnBrk="0" fontAlgn="base" hangingPunct="0">
              <a:spcBef>
                <a:spcPct val="0"/>
              </a:spcBef>
              <a:spcAft>
                <a:spcPct val="0"/>
              </a:spcAft>
            </a:pPr>
            <a:r>
              <a:rPr lang="en-US" altLang="en-US" b="1" dirty="0">
                <a:latin typeface="Arial" panose="020B0604020202020204" pitchFamily="34" charset="0"/>
              </a:rPr>
              <a:t>1.Nhiệm </a:t>
            </a:r>
            <a:r>
              <a:rPr lang="en-US" altLang="en-US" b="1" dirty="0" err="1">
                <a:latin typeface="Arial" panose="020B0604020202020204" pitchFamily="34" charset="0"/>
              </a:rPr>
              <a:t>vụ</a:t>
            </a:r>
            <a:r>
              <a:rPr lang="en-US" altLang="en-US" b="1" dirty="0">
                <a:latin typeface="Arial" panose="020B0604020202020204" pitchFamily="34" charset="0"/>
              </a:rPr>
              <a:t> </a:t>
            </a:r>
            <a:r>
              <a:rPr lang="en-US" altLang="en-US" b="1" dirty="0" err="1">
                <a:latin typeface="Arial" panose="020B0604020202020204" pitchFamily="34" charset="0"/>
              </a:rPr>
              <a:t>của</a:t>
            </a:r>
            <a:r>
              <a:rPr lang="en-US" altLang="en-US" b="1" dirty="0">
                <a:latin typeface="Arial" panose="020B0604020202020204" pitchFamily="34" charset="0"/>
              </a:rPr>
              <a:t> </a:t>
            </a:r>
            <a:r>
              <a:rPr lang="en-US" altLang="en-US" b="1" dirty="0" err="1">
                <a:latin typeface="Arial" panose="020B0604020202020204" pitchFamily="34" charset="0"/>
              </a:rPr>
              <a:t>gán</a:t>
            </a:r>
            <a:r>
              <a:rPr lang="en-US" altLang="en-US" b="1" dirty="0">
                <a:latin typeface="Arial" panose="020B0604020202020204" pitchFamily="34" charset="0"/>
              </a:rPr>
              <a:t> </a:t>
            </a:r>
            <a:r>
              <a:rPr lang="en-US" altLang="en-US" b="1" dirty="0" err="1">
                <a:latin typeface="Arial" panose="020B0604020202020204" pitchFamily="34" charset="0"/>
              </a:rPr>
              <a:t>nhãn</a:t>
            </a:r>
            <a:r>
              <a:rPr lang="en-US" altLang="en-US" b="1" dirty="0">
                <a:latin typeface="Arial" panose="020B0604020202020204" pitchFamily="34" charset="0"/>
              </a:rPr>
              <a:t> </a:t>
            </a:r>
            <a:r>
              <a:rPr lang="en-US" altLang="en-US" b="1" dirty="0" err="1">
                <a:latin typeface="Arial" panose="020B0604020202020204" pitchFamily="34" charset="0"/>
              </a:rPr>
              <a:t>từ</a:t>
            </a:r>
            <a:r>
              <a:rPr lang="en-US" altLang="en-US" b="1" dirty="0">
                <a:latin typeface="Arial" panose="020B0604020202020204" pitchFamily="34" charset="0"/>
              </a:rPr>
              <a:t> </a:t>
            </a:r>
            <a:r>
              <a:rPr lang="en-US" altLang="en-US" b="1" dirty="0" err="1">
                <a:latin typeface="Arial" panose="020B0604020202020204" pitchFamily="34" charset="0"/>
              </a:rPr>
              <a:t>loại</a:t>
            </a:r>
            <a:r>
              <a:rPr lang="en-US" altLang="en-US" b="1" dirty="0">
                <a:latin typeface="Arial" panose="020B0604020202020204" pitchFamily="34" charset="0"/>
              </a:rPr>
              <a:t> (POS tagging):</a:t>
            </a:r>
          </a:p>
          <a:p>
            <a:pPr lvl="0" eaLnBrk="0" fontAlgn="base" hangingPunct="0">
              <a:spcBef>
                <a:spcPct val="0"/>
              </a:spcBef>
              <a:spcAft>
                <a:spcPct val="0"/>
              </a:spcAft>
            </a:pPr>
            <a:endParaRPr lang="en-US" altLang="en-US" b="1"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 </a:t>
            </a:r>
            <a:r>
              <a:rPr lang="en-US" altLang="en-US" dirty="0" err="1">
                <a:latin typeface="Arial" panose="020B0604020202020204" pitchFamily="34" charset="0"/>
              </a:rPr>
              <a:t>Phân</a:t>
            </a:r>
            <a:r>
              <a:rPr lang="en-US" altLang="en-US" dirty="0">
                <a:latin typeface="Arial" panose="020B0604020202020204" pitchFamily="34" charset="0"/>
              </a:rPr>
              <a:t> </a:t>
            </a:r>
            <a:r>
              <a:rPr lang="en-US" altLang="en-US" dirty="0" err="1">
                <a:latin typeface="Arial" panose="020B0604020202020204" pitchFamily="34" charset="0"/>
              </a:rPr>
              <a:t>đoạn</a:t>
            </a:r>
            <a:r>
              <a:rPr lang="en-US" altLang="en-US" dirty="0">
                <a:latin typeface="Arial" panose="020B0604020202020204" pitchFamily="34" charset="0"/>
              </a:rPr>
              <a:t> </a:t>
            </a:r>
            <a:r>
              <a:rPr lang="en-US" altLang="en-US" dirty="0" err="1">
                <a:latin typeface="Arial" panose="020B0604020202020204" pitchFamily="34" charset="0"/>
              </a:rPr>
              <a:t>thực</a:t>
            </a:r>
            <a:r>
              <a:rPr lang="en-US" altLang="en-US" dirty="0">
                <a:latin typeface="Arial" panose="020B0604020202020204" pitchFamily="34" charset="0"/>
              </a:rPr>
              <a:t> </a:t>
            </a:r>
            <a:r>
              <a:rPr lang="en-US" altLang="en-US" dirty="0" err="1">
                <a:latin typeface="Arial" panose="020B0604020202020204" pitchFamily="34" charset="0"/>
              </a:rPr>
              <a:t>thể</a:t>
            </a:r>
            <a:r>
              <a:rPr lang="en-US" altLang="en-US" dirty="0">
                <a:latin typeface="Arial" panose="020B0604020202020204" pitchFamily="34" charset="0"/>
              </a:rPr>
              <a:t> </a:t>
            </a: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 </a:t>
            </a:r>
            <a:r>
              <a:rPr lang="en-US" altLang="en-US" dirty="0" err="1">
                <a:latin typeface="Arial" panose="020B0604020202020204" pitchFamily="34" charset="0"/>
              </a:rPr>
              <a:t>Trích</a:t>
            </a:r>
            <a:r>
              <a:rPr lang="en-US" altLang="en-US" dirty="0">
                <a:latin typeface="Arial" panose="020B0604020202020204" pitchFamily="34" charset="0"/>
              </a:rPr>
              <a:t> </a:t>
            </a:r>
            <a:r>
              <a:rPr lang="en-US" altLang="en-US" dirty="0" err="1">
                <a:latin typeface="Arial" panose="020B0604020202020204" pitchFamily="34" charset="0"/>
              </a:rPr>
              <a:t>xuất</a:t>
            </a:r>
            <a:r>
              <a:rPr lang="en-US" altLang="en-US" dirty="0">
                <a:latin typeface="Arial" panose="020B0604020202020204" pitchFamily="34" charset="0"/>
              </a:rPr>
              <a:t> </a:t>
            </a:r>
            <a:r>
              <a:rPr lang="en-US" altLang="en-US" dirty="0" err="1">
                <a:latin typeface="Arial" panose="020B0604020202020204" pitchFamily="34" charset="0"/>
              </a:rPr>
              <a:t>thông</a:t>
            </a:r>
            <a:r>
              <a:rPr lang="en-US" altLang="en-US" dirty="0">
                <a:latin typeface="Arial" panose="020B0604020202020204" pitchFamily="34" charset="0"/>
              </a:rPr>
              <a:t> tin</a:t>
            </a:r>
          </a:p>
        </p:txBody>
      </p:sp>
      <p:graphicFrame>
        <p:nvGraphicFramePr>
          <p:cNvPr id="11" name="Table 10">
            <a:extLst>
              <a:ext uri="{FF2B5EF4-FFF2-40B4-BE49-F238E27FC236}">
                <a16:creationId xmlns:a16="http://schemas.microsoft.com/office/drawing/2014/main" id="{6D075E62-217A-196B-1112-CD7C3ECCD61A}"/>
              </a:ext>
            </a:extLst>
          </p:cNvPr>
          <p:cNvGraphicFramePr>
            <a:graphicFrameLocks noGrp="1"/>
          </p:cNvGraphicFramePr>
          <p:nvPr>
            <p:extLst>
              <p:ext uri="{D42A27DB-BD31-4B8C-83A1-F6EECF244321}">
                <p14:modId xmlns:p14="http://schemas.microsoft.com/office/powerpoint/2010/main" val="684120473"/>
              </p:ext>
            </p:extLst>
          </p:nvPr>
        </p:nvGraphicFramePr>
        <p:xfrm>
          <a:off x="797362" y="2914354"/>
          <a:ext cx="5418612" cy="1395000"/>
        </p:xfrm>
        <a:graphic>
          <a:graphicData uri="http://schemas.openxmlformats.org/drawingml/2006/table">
            <a:tbl>
              <a:tblPr firstRow="1" firstCol="1" bandRow="1">
                <a:tableStyleId>{5C22544A-7EE6-4342-B048-85BDC9FD1C3A}</a:tableStyleId>
              </a:tblPr>
              <a:tblGrid>
                <a:gridCol w="3091332">
                  <a:extLst>
                    <a:ext uri="{9D8B030D-6E8A-4147-A177-3AD203B41FA5}">
                      <a16:colId xmlns:a16="http://schemas.microsoft.com/office/drawing/2014/main" val="461508167"/>
                    </a:ext>
                  </a:extLst>
                </a:gridCol>
                <a:gridCol w="1148567">
                  <a:extLst>
                    <a:ext uri="{9D8B030D-6E8A-4147-A177-3AD203B41FA5}">
                      <a16:colId xmlns:a16="http://schemas.microsoft.com/office/drawing/2014/main" val="1271049912"/>
                    </a:ext>
                  </a:extLst>
                </a:gridCol>
                <a:gridCol w="1178713">
                  <a:extLst>
                    <a:ext uri="{9D8B030D-6E8A-4147-A177-3AD203B41FA5}">
                      <a16:colId xmlns:a16="http://schemas.microsoft.com/office/drawing/2014/main" val="3602652850"/>
                    </a:ext>
                  </a:extLst>
                </a:gridCol>
              </a:tblGrid>
              <a:tr h="465000">
                <a:tc>
                  <a:txBody>
                    <a:bodyPr/>
                    <a:lstStyle/>
                    <a:p>
                      <a:pPr marL="0" marR="0">
                        <a:lnSpc>
                          <a:spcPct val="107000"/>
                        </a:lnSpc>
                        <a:spcBef>
                          <a:spcPts val="0"/>
                        </a:spcBef>
                        <a:spcAft>
                          <a:spcPts val="0"/>
                        </a:spcAft>
                      </a:pPr>
                      <a:r>
                        <a:rPr lang="en-US" sz="1600" kern="100">
                          <a:effectLst/>
                        </a:rPr>
                        <a:t>Bộ dữ liệu</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POS - T</a:t>
                      </a:r>
                    </a:p>
                  </a:txBody>
                  <a:tcPr marL="68580" marR="68580" marT="0" marB="0"/>
                </a:tc>
                <a:tc>
                  <a:txBody>
                    <a:bodyPr/>
                    <a:lstStyle/>
                    <a:p>
                      <a:pPr marL="0" marR="0">
                        <a:lnSpc>
                          <a:spcPct val="107000"/>
                        </a:lnSpc>
                        <a:spcBef>
                          <a:spcPts val="0"/>
                        </a:spcBef>
                        <a:spcAft>
                          <a:spcPts val="0"/>
                        </a:spcAft>
                      </a:pPr>
                      <a:r>
                        <a:rPr lang="en-US" sz="1600" kern="100" dirty="0" err="1">
                          <a:effectLst/>
                        </a:rPr>
                        <a:t>Standford</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840681"/>
                  </a:ext>
                </a:extLst>
              </a:tr>
              <a:tr h="465000">
                <a:tc>
                  <a:txBody>
                    <a:bodyPr/>
                    <a:lstStyle/>
                    <a:p>
                      <a:pPr marL="0" marR="0">
                        <a:lnSpc>
                          <a:spcPct val="107000"/>
                        </a:lnSpc>
                        <a:spcBef>
                          <a:spcPts val="0"/>
                        </a:spcBef>
                        <a:spcAft>
                          <a:spcPts val="0"/>
                        </a:spcAft>
                      </a:pPr>
                      <a:r>
                        <a:rPr lang="en-US" sz="1600" kern="100" dirty="0">
                          <a:effectLst/>
                        </a:rPr>
                        <a:t>Brown (</a:t>
                      </a:r>
                      <a:r>
                        <a:rPr lang="en-US" sz="1600" kern="100" dirty="0" err="1">
                          <a:effectLst/>
                        </a:rPr>
                        <a:t>Charniak</a:t>
                      </a:r>
                      <a:r>
                        <a:rPr lang="en-US" sz="1600" kern="100" dirty="0">
                          <a:effectLst/>
                        </a:rPr>
                        <a:t> et al., 1993)</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kern="100">
                          <a:effectLst/>
                        </a:rPr>
                        <a:t>0.9</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kern="100" dirty="0">
                          <a:effectLst/>
                        </a:rPr>
                        <a:t>0.97</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1071388"/>
                  </a:ext>
                </a:extLst>
              </a:tr>
              <a:tr h="465000">
                <a:tc>
                  <a:txBody>
                    <a:bodyPr/>
                    <a:lstStyle/>
                    <a:p>
                      <a:pPr marL="0" marR="0">
                        <a:lnSpc>
                          <a:spcPct val="107000"/>
                        </a:lnSpc>
                        <a:spcBef>
                          <a:spcPts val="0"/>
                        </a:spcBef>
                        <a:spcAft>
                          <a:spcPts val="0"/>
                        </a:spcAft>
                      </a:pPr>
                      <a:r>
                        <a:rPr lang="en-US" sz="1600" kern="100" dirty="0">
                          <a:effectLst/>
                        </a:rPr>
                        <a:t>Tweets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kern="100">
                          <a:effectLst/>
                        </a:rPr>
                        <a:t>0.76</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kern="100" dirty="0">
                          <a:effectLst/>
                        </a:rPr>
                        <a:t>0.8</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0193148"/>
                  </a:ext>
                </a:extLst>
              </a:tr>
            </a:tbl>
          </a:graphicData>
        </a:graphic>
      </p:graphicFrame>
      <p:sp>
        <p:nvSpPr>
          <p:cNvPr id="12" name="TextBox 11">
            <a:extLst>
              <a:ext uri="{FF2B5EF4-FFF2-40B4-BE49-F238E27FC236}">
                <a16:creationId xmlns:a16="http://schemas.microsoft.com/office/drawing/2014/main" id="{2FFE76C5-F47D-19ED-BD9E-CC8ED3DE8ABB}"/>
              </a:ext>
            </a:extLst>
          </p:cNvPr>
          <p:cNvSpPr txBox="1"/>
          <p:nvPr/>
        </p:nvSpPr>
        <p:spPr>
          <a:xfrm>
            <a:off x="502211" y="4524319"/>
            <a:ext cx="5986138" cy="1754326"/>
          </a:xfrm>
          <a:prstGeom prst="rect">
            <a:avLst/>
          </a:prstGeom>
          <a:noFill/>
        </p:spPr>
        <p:txBody>
          <a:bodyPr wrap="square" rtlCol="0">
            <a:spAutoFit/>
          </a:bodyPr>
          <a:lstStyle/>
          <a:p>
            <a:r>
              <a:rPr lang="en-US" b="1" dirty="0"/>
              <a:t>3.Nguyên </a:t>
            </a:r>
            <a:r>
              <a:rPr lang="en-US" b="1" dirty="0" err="1"/>
              <a:t>nhân</a:t>
            </a:r>
            <a:r>
              <a:rPr lang="en-US" b="1" dirty="0"/>
              <a:t> </a:t>
            </a:r>
            <a:r>
              <a:rPr lang="en-US" b="1" dirty="0" err="1"/>
              <a:t>giảm</a:t>
            </a:r>
            <a:r>
              <a:rPr lang="en-US" b="1" dirty="0"/>
              <a:t> </a:t>
            </a:r>
            <a:r>
              <a:rPr lang="en-US" b="1" dirty="0" err="1"/>
              <a:t>độ</a:t>
            </a:r>
            <a:r>
              <a:rPr lang="en-US" b="1" dirty="0"/>
              <a:t> </a:t>
            </a:r>
            <a:r>
              <a:rPr lang="en-US" b="1" dirty="0" err="1"/>
              <a:t>chính</a:t>
            </a:r>
            <a:r>
              <a:rPr lang="en-US" b="1" dirty="0"/>
              <a:t> </a:t>
            </a:r>
            <a:r>
              <a:rPr lang="en-US" b="1" dirty="0" err="1"/>
              <a:t>xác</a:t>
            </a:r>
            <a:r>
              <a:rPr lang="en-US" b="1" dirty="0"/>
              <a:t> :</a:t>
            </a:r>
          </a:p>
          <a:p>
            <a:endParaRPr lang="en-US" b="1" dirty="0"/>
          </a:p>
          <a:p>
            <a:pPr marL="285750" indent="-285750">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Twitter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chứa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OOV </a:t>
            </a:r>
            <a:r>
              <a:rPr lang="en-US" sz="1800" dirty="0" err="1">
                <a:effectLst/>
                <a:latin typeface="Aptos" panose="020B0004020202020204" pitchFamily="34" charset="0"/>
                <a:ea typeface="Aptos" panose="020B0004020202020204" pitchFamily="34" charset="0"/>
                <a:cs typeface="Times New Roman" panose="02020603050405020304" pitchFamily="18" charset="0"/>
              </a:rPr>
              <a:t>hơn</a:t>
            </a:r>
            <a:r>
              <a:rPr lang="en-US" sz="1800" dirty="0">
                <a:effectLst/>
                <a:latin typeface="Aptos" panose="020B0004020202020204" pitchFamily="34" charset="0"/>
                <a:ea typeface="Aptos" panose="020B0004020202020204" pitchFamily="34" charset="0"/>
                <a:cs typeface="Times New Roman" panose="02020603050405020304" pitchFamily="18" charset="0"/>
              </a:rPr>
              <a:t> so </a:t>
            </a:r>
            <a:r>
              <a:rPr lang="en-US" sz="18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văn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bản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ngữ</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pháp</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L="285750" indent="-285750">
              <a:buFont typeface="Arial" panose="020B0604020202020204" pitchFamily="34" charset="0"/>
              <a:buChar char="•"/>
            </a:pPr>
            <a:r>
              <a:rPr lang="en-US" dirty="0">
                <a:latin typeface="Aptos" panose="020B0004020202020204" pitchFamily="34" charset="0"/>
                <a:ea typeface="Aptos" panose="020B0004020202020204" pitchFamily="34" charset="0"/>
                <a:cs typeface="Times New Roman" panose="02020603050405020304" pitchFamily="18" charset="0"/>
              </a:rPr>
              <a:t>D</a:t>
            </a:r>
            <a:r>
              <a:rPr lang="en-US" sz="1800" dirty="0">
                <a:effectLst/>
                <a:latin typeface="Aptos" panose="020B0004020202020204" pitchFamily="34" charset="0"/>
                <a:ea typeface="Aptos" panose="020B0004020202020204" pitchFamily="34" charset="0"/>
                <a:cs typeface="Times New Roman" panose="02020603050405020304" pitchFamily="18" charset="0"/>
              </a:rPr>
              <a:t>o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việc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ổn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định</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L="285750" indent="-285750">
              <a:buFont typeface="Arial" panose="020B0604020202020204" pitchFamily="34" charset="0"/>
              <a:buChar char="•"/>
            </a:pPr>
            <a:r>
              <a:rPr lang="en-US" dirty="0">
                <a:latin typeface="Aptos" panose="020B0004020202020204" pitchFamily="34" charset="0"/>
                <a:ea typeface="Aptos" panose="020B0004020202020204" pitchFamily="34" charset="0"/>
                <a:cs typeface="Times New Roman" panose="02020603050405020304" pitchFamily="18" charset="0"/>
              </a:rPr>
              <a:t>D</a:t>
            </a:r>
            <a:r>
              <a:rPr lang="en-US" sz="1800" dirty="0">
                <a:effectLst/>
                <a:latin typeface="Aptos" panose="020B0004020202020204" pitchFamily="34" charset="0"/>
                <a:ea typeface="Aptos" panose="020B0004020202020204" pitchFamily="34" charset="0"/>
                <a:cs typeface="Times New Roman" panose="02020603050405020304" pitchFamily="18" charset="0"/>
              </a:rPr>
              <a:t>anh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bị</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phân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loại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nhầm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thành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danh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riêng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ngược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lại</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lang="en-US" dirty="0"/>
          </a:p>
        </p:txBody>
      </p:sp>
      <p:sp>
        <p:nvSpPr>
          <p:cNvPr id="15" name="TextBox 14">
            <a:extLst>
              <a:ext uri="{FF2B5EF4-FFF2-40B4-BE49-F238E27FC236}">
                <a16:creationId xmlns:a16="http://schemas.microsoft.com/office/drawing/2014/main" id="{8F95AF1F-013A-6961-3CC1-123C483DA150}"/>
              </a:ext>
            </a:extLst>
          </p:cNvPr>
          <p:cNvSpPr txBox="1"/>
          <p:nvPr/>
        </p:nvSpPr>
        <p:spPr>
          <a:xfrm>
            <a:off x="6978316" y="3650177"/>
            <a:ext cx="4912771" cy="2842830"/>
          </a:xfrm>
          <a:prstGeom prst="rect">
            <a:avLst/>
          </a:prstGeom>
          <a:noFill/>
        </p:spPr>
        <p:txBody>
          <a:bodyPr wrap="square" rtlCol="0">
            <a:spAutoFit/>
          </a:bodyPr>
          <a:lstStyle/>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Gold</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Nhãn</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đúng</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từ</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Predicted</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Nhãn</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mà</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hệ</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thống</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dự</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đoán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Stanford Error</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Tỷ</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lệ</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lỗi</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Stanford POS tagger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khi</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gán</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nhãn</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từ</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loại</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T-POS Error</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Tỷ</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lệ</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lỗi</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tương</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ứng</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T-POS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cho</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cùng</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một</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loại</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lỗi</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Error Reduction</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Tỷ</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lệ</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phần</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trăm</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giảm</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lỗi</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T-POS so </a:t>
            </a:r>
            <a:r>
              <a:rPr lang="en-US" sz="18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với</a:t>
            </a: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Stanford POS tagger.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18" name="Picture 17">
            <a:extLst>
              <a:ext uri="{FF2B5EF4-FFF2-40B4-BE49-F238E27FC236}">
                <a16:creationId xmlns:a16="http://schemas.microsoft.com/office/drawing/2014/main" id="{95E29370-0D82-2019-1B04-1E8422459767}"/>
              </a:ext>
            </a:extLst>
          </p:cNvPr>
          <p:cNvPicPr>
            <a:picLocks noChangeAspect="1"/>
          </p:cNvPicPr>
          <p:nvPr/>
        </p:nvPicPr>
        <p:blipFill>
          <a:blip r:embed="rId3"/>
          <a:stretch>
            <a:fillRect/>
          </a:stretch>
        </p:blipFill>
        <p:spPr>
          <a:xfrm>
            <a:off x="6910358" y="941142"/>
            <a:ext cx="5033891" cy="2472569"/>
          </a:xfrm>
          <a:prstGeom prst="rect">
            <a:avLst/>
          </a:prstGeom>
        </p:spPr>
      </p:pic>
      <p:sp>
        <p:nvSpPr>
          <p:cNvPr id="3" name="TextBox 2">
            <a:extLst>
              <a:ext uri="{FF2B5EF4-FFF2-40B4-BE49-F238E27FC236}">
                <a16:creationId xmlns:a16="http://schemas.microsoft.com/office/drawing/2014/main" id="{D62BEE2D-A4F9-A4A9-AF18-5FFA3EE29DF1}"/>
              </a:ext>
            </a:extLst>
          </p:cNvPr>
          <p:cNvSpPr txBox="1"/>
          <p:nvPr/>
        </p:nvSpPr>
        <p:spPr>
          <a:xfrm>
            <a:off x="502211" y="2376223"/>
            <a:ext cx="6088283" cy="646331"/>
          </a:xfrm>
          <a:prstGeom prst="rect">
            <a:avLst/>
          </a:prstGeom>
          <a:noFill/>
        </p:spPr>
        <p:txBody>
          <a:bodyPr wrap="square" rtlCol="0">
            <a:spAutoFit/>
          </a:bodyPr>
          <a:lstStyle/>
          <a:p>
            <a:r>
              <a:rPr lang="en-US" altLang="en-US" b="1" dirty="0">
                <a:latin typeface="Arial" panose="020B0604020202020204" pitchFamily="34" charset="0"/>
              </a:rPr>
              <a:t>2.Hiệu </a:t>
            </a:r>
            <a:r>
              <a:rPr lang="en-US" altLang="en-US" b="1" dirty="0" err="1">
                <a:latin typeface="Arial" panose="020B0604020202020204" pitchFamily="34" charset="0"/>
              </a:rPr>
              <a:t>suất</a:t>
            </a:r>
            <a:r>
              <a:rPr lang="en-US" altLang="en-US" b="1" dirty="0">
                <a:latin typeface="Arial" panose="020B0604020202020204" pitchFamily="34" charset="0"/>
              </a:rPr>
              <a:t> </a:t>
            </a:r>
            <a:r>
              <a:rPr lang="en-US" altLang="en-US" b="1" dirty="0" err="1">
                <a:latin typeface="Arial" panose="020B0604020202020204" pitchFamily="34" charset="0"/>
              </a:rPr>
              <a:t>của</a:t>
            </a:r>
            <a:r>
              <a:rPr lang="en-US" altLang="en-US" b="1" dirty="0">
                <a:latin typeface="Arial" panose="020B0604020202020204" pitchFamily="34" charset="0"/>
              </a:rPr>
              <a:t> </a:t>
            </a:r>
            <a:r>
              <a:rPr lang="en-US" altLang="en-US" b="1" dirty="0" err="1">
                <a:latin typeface="Arial" panose="020B0604020202020204" pitchFamily="34" charset="0"/>
              </a:rPr>
              <a:t>một</a:t>
            </a:r>
            <a:r>
              <a:rPr lang="en-US" altLang="en-US" b="1" dirty="0">
                <a:latin typeface="Arial" panose="020B0604020202020204" pitchFamily="34" charset="0"/>
              </a:rPr>
              <a:t> </a:t>
            </a:r>
            <a:r>
              <a:rPr lang="en-US" altLang="en-US" b="1" dirty="0" err="1">
                <a:latin typeface="Arial" panose="020B0604020202020204" pitchFamily="34" charset="0"/>
              </a:rPr>
              <a:t>số</a:t>
            </a:r>
            <a:r>
              <a:rPr lang="en-US" altLang="en-US" b="1" dirty="0">
                <a:latin typeface="Arial" panose="020B0604020202020204" pitchFamily="34" charset="0"/>
              </a:rPr>
              <a:t> </a:t>
            </a:r>
            <a:r>
              <a:rPr lang="en-US" altLang="en-US" b="1" dirty="0" err="1">
                <a:latin typeface="Arial" panose="020B0604020202020204" pitchFamily="34" charset="0"/>
              </a:rPr>
              <a:t>bộ</a:t>
            </a:r>
            <a:r>
              <a:rPr lang="en-US" altLang="en-US" b="1" dirty="0">
                <a:latin typeface="Arial" panose="020B0604020202020204" pitchFamily="34" charset="0"/>
              </a:rPr>
              <a:t> </a:t>
            </a:r>
            <a:r>
              <a:rPr lang="en-US" altLang="en-US" b="1" dirty="0" err="1">
                <a:latin typeface="Arial" panose="020B0604020202020204" pitchFamily="34" charset="0"/>
              </a:rPr>
              <a:t>gán</a:t>
            </a:r>
            <a:r>
              <a:rPr lang="en-US" altLang="en-US" b="1" dirty="0">
                <a:latin typeface="Arial" panose="020B0604020202020204" pitchFamily="34" charset="0"/>
              </a:rPr>
              <a:t> </a:t>
            </a:r>
            <a:r>
              <a:rPr lang="en-US" altLang="en-US" b="1" dirty="0" err="1">
                <a:latin typeface="Arial" panose="020B0604020202020204" pitchFamily="34" charset="0"/>
              </a:rPr>
              <a:t>nhãn</a:t>
            </a:r>
            <a:r>
              <a:rPr lang="en-US" altLang="en-US" b="1" dirty="0">
                <a:latin typeface="Arial" panose="020B0604020202020204" pitchFamily="34" charset="0"/>
              </a:rPr>
              <a:t> </a:t>
            </a:r>
            <a:r>
              <a:rPr lang="en-US" altLang="en-US" b="1" dirty="0" err="1">
                <a:latin typeface="Arial" panose="020B0604020202020204" pitchFamily="34" charset="0"/>
              </a:rPr>
              <a:t>từ</a:t>
            </a:r>
            <a:r>
              <a:rPr lang="en-US" altLang="en-US" b="1" dirty="0">
                <a:latin typeface="Arial" panose="020B0604020202020204" pitchFamily="34" charset="0"/>
              </a:rPr>
              <a:t> </a:t>
            </a:r>
            <a:r>
              <a:rPr lang="en-US" altLang="en-US" b="1" dirty="0" err="1">
                <a:latin typeface="Arial" panose="020B0604020202020204" pitchFamily="34" charset="0"/>
              </a:rPr>
              <a:t>loại</a:t>
            </a:r>
            <a:r>
              <a:rPr lang="en-US" altLang="en-US" b="1" dirty="0">
                <a:latin typeface="Arial" panose="020B0604020202020204" pitchFamily="34" charset="0"/>
              </a:rPr>
              <a:t> :</a:t>
            </a:r>
          </a:p>
          <a:p>
            <a:endParaRPr lang="en-US" dirty="0"/>
          </a:p>
        </p:txBody>
      </p:sp>
    </p:spTree>
    <p:extLst>
      <p:ext uri="{BB962C8B-B14F-4D97-AF65-F5344CB8AC3E}">
        <p14:creationId xmlns:p14="http://schemas.microsoft.com/office/powerpoint/2010/main" val="3620631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3"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1+#ppt_w/2"/>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5"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ICON" val="#379573;"/>
</p:tagLst>
</file>

<file path=ppt/tags/tag2.xml><?xml version="1.0" encoding="utf-8"?>
<p:tagLst xmlns:a="http://schemas.openxmlformats.org/drawingml/2006/main" xmlns:r="http://schemas.openxmlformats.org/officeDocument/2006/relationships" xmlns:p="http://schemas.openxmlformats.org/presentationml/2006/main">
  <p:tag name="ISLIDE.ICON" val="#379573;"/>
</p:tagLst>
</file>

<file path=ppt/tags/tag3.xml><?xml version="1.0" encoding="utf-8"?>
<p:tagLst xmlns:a="http://schemas.openxmlformats.org/drawingml/2006/main" xmlns:r="http://schemas.openxmlformats.org/officeDocument/2006/relationships" xmlns:p="http://schemas.openxmlformats.org/presentationml/2006/main">
  <p:tag name="ISLIDE.DIAGRAM" val="#774574;"/>
</p:tagLst>
</file>

<file path=ppt/tags/tag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332067;"/>
</p:tagLst>
</file>

<file path=ppt/tags/tag6.xml><?xml version="1.0" encoding="utf-8"?>
<p:tagLst xmlns:a="http://schemas.openxmlformats.org/drawingml/2006/main" xmlns:r="http://schemas.openxmlformats.org/officeDocument/2006/relationships" xmlns:p="http://schemas.openxmlformats.org/presentationml/2006/main">
  <p:tag name="ISLIDE.SMARTDIAGRAM" val="#798900;"/>
</p:tagLst>
</file>

<file path=ppt/tags/tag7.xml><?xml version="1.0" encoding="utf-8"?>
<p:tagLst xmlns:a="http://schemas.openxmlformats.org/drawingml/2006/main" xmlns:r="http://schemas.openxmlformats.org/officeDocument/2006/relationships" xmlns:p="http://schemas.openxmlformats.org/presentationml/2006/main">
  <p:tag name="ISLIDE.DIAGRAM" val="#751732;"/>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DIAGRAM" val="#419246;"/>
</p:tagLst>
</file>

<file path=ppt/theme/theme1.xml><?xml version="1.0" encoding="utf-8"?>
<a:theme xmlns:a="http://schemas.openxmlformats.org/drawingml/2006/main" name="Office 主题​​">
  <a:themeElements>
    <a:clrScheme name="自定义 934">
      <a:dk1>
        <a:sysClr val="windowText" lastClr="000000"/>
      </a:dk1>
      <a:lt1>
        <a:sysClr val="window" lastClr="FFFFFF"/>
      </a:lt1>
      <a:dk2>
        <a:srgbClr val="44546A"/>
      </a:dk2>
      <a:lt2>
        <a:srgbClr val="E7E6E6"/>
      </a:lt2>
      <a:accent1>
        <a:srgbClr val="115764"/>
      </a:accent1>
      <a:accent2>
        <a:srgbClr val="093E4C"/>
      </a:accent2>
      <a:accent3>
        <a:srgbClr val="A5A5A5"/>
      </a:accent3>
      <a:accent4>
        <a:srgbClr val="FFC000"/>
      </a:accent4>
      <a:accent5>
        <a:srgbClr val="5B9BD5"/>
      </a:accent5>
      <a:accent6>
        <a:srgbClr val="70AD47"/>
      </a:accent6>
      <a:hlink>
        <a:srgbClr val="0563C1"/>
      </a:hlink>
      <a:folHlink>
        <a:srgbClr val="954F72"/>
      </a:folHlink>
    </a:clrScheme>
    <a:fontScheme name="nwlpdwww">
      <a:majorFont>
        <a:latin typeface="思源黑体" panose="020F0302020204030204"/>
        <a:ea typeface="思源黑体"/>
        <a:cs typeface="Arial"/>
      </a:majorFont>
      <a:minorFont>
        <a:latin typeface="思源黑体" panose="020F0302020204030204"/>
        <a:ea typeface="思源黑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2298</TotalTime>
  <Words>3472</Words>
  <Application>Microsoft Office PowerPoint</Application>
  <PresentationFormat>Widescreen</PresentationFormat>
  <Paragraphs>294</Paragraphs>
  <Slides>28</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等线</vt:lpstr>
      <vt:lpstr>Aptos</vt:lpstr>
      <vt:lpstr>Arial</vt:lpstr>
      <vt:lpstr>Courier New</vt:lpstr>
      <vt:lpstr>Noto Sans</vt:lpstr>
      <vt:lpstr>Placeholder Font</vt:lpstr>
      <vt:lpstr>Symbol</vt:lpstr>
      <vt:lpstr>Times New Roman</vt:lpstr>
      <vt:lpstr>Wingdings</vt:lpstr>
      <vt:lpstr>字魂143号-正酷超级黑</vt:lpstr>
      <vt:lpstr>思源宋体 CN Heavy</vt:lpstr>
      <vt:lpstr>思源黑体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Cách tiếp cận đối với việc nhận dạng thực thể đặt tên trên dữ liệu Twitter:</vt:lpstr>
      <vt:lpstr>Phân đoạn các thực thể được đặt tên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 燚</dc:creator>
  <cp:lastModifiedBy>TRẦN QUỐC HUY</cp:lastModifiedBy>
  <cp:revision>77</cp:revision>
  <dcterms:created xsi:type="dcterms:W3CDTF">2022-06-13T01:39:07Z</dcterms:created>
  <dcterms:modified xsi:type="dcterms:W3CDTF">2024-10-31T07:44:22Z</dcterms:modified>
</cp:coreProperties>
</file>